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A4680"/>
    <a:srgbClr val="FFEB2F"/>
    <a:srgbClr val="8CFF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3" d="100"/>
          <a:sy n="73" d="100"/>
        </p:scale>
        <p:origin x="-13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DACD135-E5B7-A649-86F1-B7CC67EEF059}" type="datetimeFigureOut">
              <a:rPr lang="en-US" smtClean="0"/>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DACD135-E5B7-A649-86F1-B7CC67EEF059}" type="datetimeFigureOut">
              <a:rPr lang="en-US" smtClean="0"/>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DACD135-E5B7-A649-86F1-B7CC67EEF059}" type="datetimeFigureOut">
              <a:rPr lang="en-US" smtClean="0"/>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DACD135-E5B7-A649-86F1-B7CC67EEF059}" type="datetimeFigureOut">
              <a:rPr lang="en-US" smtClean="0"/>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DACD135-E5B7-A649-86F1-B7CC67EEF059}" type="datetimeFigureOut">
              <a:rPr lang="en-US" smtClean="0"/>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DACD135-E5B7-A649-86F1-B7CC67EEF059}" type="datetimeFigureOut">
              <a:rPr lang="en-US" smtClean="0"/>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DACD135-E5B7-A649-86F1-B7CC67EEF059}" type="datetimeFigureOut">
              <a:rPr lang="en-US" smtClean="0"/>
              <a:t>3/29/10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DACD135-E5B7-A649-86F1-B7CC67EEF059}" type="datetimeFigureOut">
              <a:rPr lang="en-US" smtClean="0"/>
              <a:t>3/29/10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ACD135-E5B7-A649-86F1-B7CC67EEF059}" type="datetimeFigureOut">
              <a:rPr lang="en-US" smtClean="0"/>
              <a:t>3/29/10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ACD135-E5B7-A649-86F1-B7CC67EEF059}" type="datetimeFigureOut">
              <a:rPr lang="en-US" smtClean="0"/>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ACD135-E5B7-A649-86F1-B7CC67EEF059}" type="datetimeFigureOut">
              <a:rPr lang="en-US" smtClean="0"/>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38DCB-4113-9847-8ADE-8F12768CD6C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CD135-E5B7-A649-86F1-B7CC67EEF059}" type="datetimeFigureOut">
              <a:rPr lang="en-US" smtClean="0"/>
              <a:t>3/29/10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838DCB-4113-9847-8ADE-8F12768CD6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bbc.co.uk/schools/primaryfrench/teachers/usefullinks_t_flash.shtml" TargetMode="External"/><Relationship Id="rId3"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poissonrouge.com/" TargetMode="External"/><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mazon.co.uk/Fiesta-Bilingual-English-French-Calendar/dp/B001EX80VI/ref=sr_1_1?ie=UTF8&amp;s=toys&amp;qid=1269905009&amp;sr=8-1" TargetMode="Externa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86633"/>
          </a:xfrm>
        </p:spPr>
        <p:txBody>
          <a:bodyPr>
            <a:noAutofit/>
          </a:bodyPr>
          <a:lstStyle/>
          <a:p>
            <a:r>
              <a:rPr lang="en-US" sz="5400" dirty="0" smtClean="0">
                <a:solidFill>
                  <a:srgbClr val="1A4680"/>
                </a:solidFill>
              </a:rPr>
              <a:t>Modern Foreign </a:t>
            </a:r>
            <a:r>
              <a:rPr lang="en-US" sz="5400" dirty="0">
                <a:solidFill>
                  <a:srgbClr val="1A4680"/>
                </a:solidFill>
              </a:rPr>
              <a:t>L</a:t>
            </a:r>
            <a:r>
              <a:rPr lang="en-US" sz="5400" dirty="0" smtClean="0">
                <a:solidFill>
                  <a:srgbClr val="1A4680"/>
                </a:solidFill>
              </a:rPr>
              <a:t>anguages </a:t>
            </a:r>
            <a:br>
              <a:rPr lang="en-US" sz="5400" dirty="0" smtClean="0">
                <a:solidFill>
                  <a:srgbClr val="1A4680"/>
                </a:solidFill>
              </a:rPr>
            </a:br>
            <a:r>
              <a:rPr lang="en-US" sz="5400" dirty="0" smtClean="0">
                <a:solidFill>
                  <a:srgbClr val="1A4680"/>
                </a:solidFill>
              </a:rPr>
              <a:t>and Early Years</a:t>
            </a:r>
            <a:endParaRPr lang="en-US" sz="5400" dirty="0">
              <a:solidFill>
                <a:srgbClr val="1A4680"/>
              </a:solidFill>
            </a:endParaRPr>
          </a:p>
        </p:txBody>
      </p:sp>
      <p:pic>
        <p:nvPicPr>
          <p:cNvPr id="10" name="Content Placeholder 9" descr="images\cartoon.jpg"/>
          <p:cNvPicPr>
            <a:picLocks noGrp="1" noChangeAspect="1"/>
          </p:cNvPicPr>
          <p:nvPr>
            <p:ph idx="1"/>
          </p:nvPr>
        </p:nvPicPr>
        <p:blipFill>
          <a:blip r:embed="rId2"/>
          <a:srcRect l="-10855" r="-10855"/>
          <a:stretch>
            <a:fillRect/>
          </a:stretch>
        </p:blipFill>
        <p:spPr>
          <a:xfrm>
            <a:off x="457200" y="1861270"/>
            <a:ext cx="8229600"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none" anchor="ctr">
            <a:normAutofit/>
          </a:bodyPr>
          <a:lstStyle/>
          <a:p>
            <a:r>
              <a:rPr lang="en-US" sz="3200" dirty="0" smtClean="0">
                <a:solidFill>
                  <a:srgbClr val="0000FF"/>
                </a:solidFill>
              </a:rPr>
              <a:t>Personal, Social and Emotional Development</a:t>
            </a:r>
            <a:endParaRPr lang="en-US" sz="3200" dirty="0">
              <a:solidFill>
                <a:srgbClr val="0000FF"/>
              </a:solidFill>
            </a:endParaRPr>
          </a:p>
        </p:txBody>
      </p:sp>
      <p:sp>
        <p:nvSpPr>
          <p:cNvPr id="3" name="Content Placeholder 2"/>
          <p:cNvSpPr>
            <a:spLocks noGrp="1"/>
          </p:cNvSpPr>
          <p:nvPr>
            <p:ph idx="1"/>
          </p:nvPr>
        </p:nvSpPr>
        <p:spPr/>
        <p:txBody>
          <a:bodyPr>
            <a:normAutofit fontScale="85000" lnSpcReduction="20000"/>
          </a:bodyPr>
          <a:lstStyle/>
          <a:p>
            <a:pPr>
              <a:buFont typeface="Wingdings" charset="2"/>
              <a:buChar char=""/>
            </a:pPr>
            <a:r>
              <a:rPr lang="en-US" sz="2400" dirty="0" smtClean="0">
                <a:solidFill>
                  <a:srgbClr val="3366FF"/>
                </a:solidFill>
              </a:rPr>
              <a:t> </a:t>
            </a:r>
            <a:r>
              <a:rPr lang="en-US" sz="2588" dirty="0" smtClean="0"/>
              <a:t>Activity 1: Please and thank you</a:t>
            </a:r>
          </a:p>
          <a:p>
            <a:pPr>
              <a:buNone/>
            </a:pPr>
            <a:r>
              <a:rPr lang="en-US" sz="2400" dirty="0" smtClean="0"/>
              <a:t>	This is an extremely simple gam</a:t>
            </a:r>
            <a:r>
              <a:rPr lang="en-US" sz="2400" dirty="0" smtClean="0"/>
              <a:t>e to </a:t>
            </a:r>
            <a:r>
              <a:rPr lang="en-US" sz="2400" dirty="0" err="1" smtClean="0"/>
              <a:t>practise</a:t>
            </a:r>
            <a:r>
              <a:rPr lang="en-US" sz="2400" dirty="0" smtClean="0"/>
              <a:t> the words for ‘please’ and ‘thank you’. Give a child an object, such as a ball. The child sitting next to him/her asks for the object in target language politely (e.g. “</a:t>
            </a:r>
            <a:r>
              <a:rPr lang="en-US" sz="2400" dirty="0" err="1" smtClean="0"/>
              <a:t>si</a:t>
            </a:r>
            <a:r>
              <a:rPr lang="en-US" sz="2400" dirty="0" smtClean="0"/>
              <a:t> </a:t>
            </a:r>
            <a:r>
              <a:rPr lang="en-US" sz="2400" dirty="0" err="1" smtClean="0"/>
              <a:t>vous</a:t>
            </a:r>
            <a:r>
              <a:rPr lang="en-US" sz="2400" dirty="0" smtClean="0"/>
              <a:t> plait”), the child with the objects hands it over and the child receiving it thanks him/her (e.g. “merci”). This continues around the class or circle (Cave, 2006: 44).</a:t>
            </a:r>
            <a:endParaRPr lang="en-US" sz="2400" dirty="0" smtClean="0"/>
          </a:p>
          <a:p>
            <a:pPr>
              <a:buNone/>
            </a:pPr>
            <a:endParaRPr lang="en-US" sz="2400" dirty="0" smtClean="0"/>
          </a:p>
          <a:p>
            <a:pPr>
              <a:buFont typeface="Wingdings" charset="2"/>
              <a:buChar char=""/>
            </a:pPr>
            <a:r>
              <a:rPr lang="en-US" sz="2400" dirty="0" smtClean="0">
                <a:solidFill>
                  <a:srgbClr val="3366FF"/>
                </a:solidFill>
              </a:rPr>
              <a:t> </a:t>
            </a:r>
            <a:r>
              <a:rPr lang="en-US" sz="2588" dirty="0" smtClean="0"/>
              <a:t>Activity 2: Musical greetings</a:t>
            </a:r>
          </a:p>
          <a:p>
            <a:pPr>
              <a:buNone/>
            </a:pPr>
            <a:r>
              <a:rPr lang="en-US" sz="2400" dirty="0" smtClean="0"/>
              <a:t>	As the music plays, the children walk about the room. When the music stops, they must each find a partner and greet them with target language phrases they have learnt: “Hello”,  “How are you?” , “I am fine thank you” (Drinkwater, 2008: 124).</a:t>
            </a:r>
          </a:p>
          <a:p>
            <a:pPr>
              <a:buNone/>
            </a:pPr>
            <a:endParaRPr lang="en-US" sz="2400" dirty="0" smtClean="0"/>
          </a:p>
          <a:p>
            <a:pPr>
              <a:buClr>
                <a:srgbClr val="3366FF"/>
              </a:buClr>
              <a:buFont typeface="Wingdings" charset="2"/>
              <a:buChar char=""/>
            </a:pPr>
            <a:r>
              <a:rPr lang="en-US" sz="2400" dirty="0" smtClean="0"/>
              <a:t>Resources: ‘</a:t>
            </a:r>
            <a:r>
              <a:rPr lang="en-US" sz="2400" dirty="0" err="1" smtClean="0"/>
              <a:t>Pilote</a:t>
            </a:r>
            <a:r>
              <a:rPr lang="en-US" sz="2400" dirty="0" smtClean="0"/>
              <a:t> </a:t>
            </a:r>
            <a:r>
              <a:rPr lang="en-US" sz="2400" dirty="0" err="1" smtClean="0"/>
              <a:t>Moi</a:t>
            </a:r>
            <a:r>
              <a:rPr lang="en-US" sz="2400" dirty="0" smtClean="0"/>
              <a:t>- interactive.’ A CD-ROM based French</a:t>
            </a:r>
          </a:p>
          <a:p>
            <a:pPr>
              <a:buClr>
                <a:srgbClr val="3366FF"/>
              </a:buClr>
              <a:buNone/>
            </a:pPr>
            <a:r>
              <a:rPr lang="en-US" sz="2400" dirty="0"/>
              <a:t>	</a:t>
            </a:r>
            <a:r>
              <a:rPr lang="en-US" sz="2400" dirty="0" smtClean="0"/>
              <a:t>course for young beginners.</a:t>
            </a:r>
          </a:p>
          <a:p>
            <a:pPr>
              <a:buFont typeface="Wingdings" charset="2"/>
              <a:buChar char=""/>
            </a:pPr>
            <a:endParaRPr lang="en-US" dirty="0">
              <a:solidFill>
                <a:srgbClr val="3366FF"/>
              </a:solidFill>
            </a:endParaRPr>
          </a:p>
        </p:txBody>
      </p:sp>
      <p:pic>
        <p:nvPicPr>
          <p:cNvPr id="4" name="Picture 3"/>
          <p:cNvPicPr>
            <a:picLocks noChangeAspect="1"/>
          </p:cNvPicPr>
          <p:nvPr/>
        </p:nvPicPr>
        <p:blipFill>
          <a:blip r:embed="rId2"/>
          <a:stretch>
            <a:fillRect/>
          </a:stretch>
        </p:blipFill>
        <p:spPr>
          <a:xfrm>
            <a:off x="7462527" y="5006102"/>
            <a:ext cx="1172085" cy="171524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6600"/>
                </a:solidFill>
              </a:rPr>
              <a:t>Communication, Language and Literacy</a:t>
            </a:r>
            <a:endParaRPr lang="en-US" sz="3600" dirty="0">
              <a:solidFill>
                <a:srgbClr val="FF6600"/>
              </a:solidFill>
            </a:endParaRPr>
          </a:p>
        </p:txBody>
      </p:sp>
      <p:sp>
        <p:nvSpPr>
          <p:cNvPr id="3" name="Content Placeholder 2"/>
          <p:cNvSpPr>
            <a:spLocks noGrp="1"/>
          </p:cNvSpPr>
          <p:nvPr>
            <p:ph idx="1"/>
          </p:nvPr>
        </p:nvSpPr>
        <p:spPr/>
        <p:txBody>
          <a:bodyPr>
            <a:normAutofit fontScale="77500" lnSpcReduction="20000"/>
          </a:bodyPr>
          <a:lstStyle/>
          <a:p>
            <a:pPr>
              <a:buClr>
                <a:schemeClr val="accent6">
                  <a:lumMod val="75000"/>
                </a:schemeClr>
              </a:buClr>
              <a:buFont typeface="Wingdings" charset="2"/>
              <a:buChar char=""/>
            </a:pPr>
            <a:r>
              <a:rPr lang="en-US" sz="3143" dirty="0" smtClean="0"/>
              <a:t>Activity 1: Flashcards/pass the bag</a:t>
            </a:r>
          </a:p>
          <a:p>
            <a:pPr>
              <a:buClr>
                <a:schemeClr val="accent6">
                  <a:lumMod val="75000"/>
                </a:schemeClr>
              </a:buClr>
              <a:buNone/>
            </a:pPr>
            <a:r>
              <a:rPr lang="en-US" sz="2400" dirty="0" smtClean="0"/>
              <a:t>	Have a set of flashcards in the target language for categories such as </a:t>
            </a:r>
            <a:r>
              <a:rPr lang="en-US" sz="2400" dirty="0" err="1" smtClean="0"/>
              <a:t>colours</a:t>
            </a:r>
            <a:r>
              <a:rPr lang="en-US" sz="2400" dirty="0" smtClean="0"/>
              <a:t>, numbers or animals and put them in a bag. Play music as the children pass the bag around the circle. When the music stops the child holding the bag picks a card and tries to say what is on the card in the target language.</a:t>
            </a:r>
            <a:endParaRPr lang="en-US" sz="2400" dirty="0" smtClean="0"/>
          </a:p>
          <a:p>
            <a:pPr>
              <a:buNone/>
            </a:pPr>
            <a:endParaRPr lang="en-US" sz="3143" dirty="0" smtClean="0"/>
          </a:p>
          <a:p>
            <a:pPr>
              <a:buClr>
                <a:schemeClr val="accent6">
                  <a:lumMod val="75000"/>
                </a:schemeClr>
              </a:buClr>
              <a:buFont typeface="Wingdings" charset="2"/>
              <a:buChar char=""/>
            </a:pPr>
            <a:r>
              <a:rPr lang="en-US" sz="3143" dirty="0" smtClean="0"/>
              <a:t> Activity 2: Reading a story written </a:t>
            </a:r>
            <a:r>
              <a:rPr lang="en-US" sz="3143" dirty="0" smtClean="0"/>
              <a:t>in the target language.</a:t>
            </a:r>
          </a:p>
          <a:p>
            <a:pPr>
              <a:buClr>
                <a:schemeClr val="accent6">
                  <a:lumMod val="75000"/>
                </a:schemeClr>
              </a:buClr>
              <a:buNone/>
            </a:pPr>
            <a:r>
              <a:rPr lang="en-US" sz="2588" dirty="0" smtClean="0"/>
              <a:t>	Choose a </a:t>
            </a:r>
            <a:r>
              <a:rPr lang="en-US" sz="2588" dirty="0" smtClean="0"/>
              <a:t>simple story in the target language to read to the children, to give them an opportunity to hear the language and the differences in the way words are pronounced compared to their first language.  Puppets are also a great aid when telling stories and the children can use them to recount or perform the story.</a:t>
            </a:r>
            <a:endParaRPr lang="en-US" sz="2588" dirty="0" smtClean="0"/>
          </a:p>
          <a:p>
            <a:pPr>
              <a:buNone/>
            </a:pPr>
            <a:endParaRPr lang="en-US" sz="2400" dirty="0" smtClean="0"/>
          </a:p>
          <a:p>
            <a:pPr>
              <a:buClr>
                <a:schemeClr val="accent6">
                  <a:lumMod val="75000"/>
                </a:schemeClr>
              </a:buClr>
              <a:buFont typeface="Wingdings" charset="2"/>
              <a:buChar char=""/>
            </a:pPr>
            <a:r>
              <a:rPr lang="en-US" sz="3143" dirty="0" smtClean="0"/>
              <a:t>Resources: </a:t>
            </a:r>
            <a:r>
              <a:rPr lang="en-US" sz="2400" dirty="0" smtClean="0">
                <a:hlinkClick r:id="rId2"/>
              </a:rPr>
              <a:t>http://www.bbc.co.uk/schools/primaryfrench/teachers/usefullinks_t_flash.shtml</a:t>
            </a:r>
            <a:r>
              <a:rPr lang="en-US" sz="2400" dirty="0" smtClean="0"/>
              <a:t>  See also the partner site for Spanish.</a:t>
            </a:r>
          </a:p>
          <a:p>
            <a:endParaRPr lang="en-US" dirty="0"/>
          </a:p>
        </p:txBody>
      </p:sp>
      <p:pic>
        <p:nvPicPr>
          <p:cNvPr id="4" name="Picture 3"/>
          <p:cNvPicPr>
            <a:picLocks noChangeAspect="1"/>
          </p:cNvPicPr>
          <p:nvPr/>
        </p:nvPicPr>
        <p:blipFill>
          <a:blip r:embed="rId3"/>
          <a:stretch>
            <a:fillRect/>
          </a:stretch>
        </p:blipFill>
        <p:spPr>
          <a:xfrm>
            <a:off x="7030920" y="4752611"/>
            <a:ext cx="1869530" cy="186953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8CFFA9"/>
                </a:solidFill>
              </a:rPr>
              <a:t>Problem solving, Reasoning and Numeracy</a:t>
            </a:r>
            <a:endParaRPr lang="en-US" sz="3600" dirty="0">
              <a:solidFill>
                <a:srgbClr val="8CFFA9"/>
              </a:solidFill>
            </a:endParaRPr>
          </a:p>
        </p:txBody>
      </p:sp>
      <p:sp>
        <p:nvSpPr>
          <p:cNvPr id="3" name="Content Placeholder 2"/>
          <p:cNvSpPr>
            <a:spLocks noGrp="1"/>
          </p:cNvSpPr>
          <p:nvPr>
            <p:ph idx="1"/>
          </p:nvPr>
        </p:nvSpPr>
        <p:spPr/>
        <p:txBody>
          <a:bodyPr>
            <a:normAutofit fontScale="92500" lnSpcReduction="10000"/>
          </a:bodyPr>
          <a:lstStyle/>
          <a:p>
            <a:pPr>
              <a:buClr>
                <a:srgbClr val="8CFFA9"/>
              </a:buClr>
              <a:buFont typeface="Wingdings" charset="2"/>
              <a:buChar char=""/>
            </a:pPr>
            <a:r>
              <a:rPr lang="en-US" sz="2400" dirty="0" smtClean="0"/>
              <a:t>Activity 1: Number Up 1! </a:t>
            </a:r>
          </a:p>
          <a:p>
            <a:pPr>
              <a:buClr>
                <a:srgbClr val="8CFFA9"/>
              </a:buClr>
              <a:buNone/>
            </a:pPr>
            <a:r>
              <a:rPr lang="en-US" sz="2400" dirty="0" smtClean="0"/>
              <a:t>	</a:t>
            </a:r>
            <a:r>
              <a:rPr lang="en-US" sz="2000" dirty="0" smtClean="0"/>
              <a:t>Children standing or sitting in classroom, facing the front. Ask the children to write the number 1 in the air with their right hand, then their left hand. Can they say the number in French as they draw it? In pairs or a line ask the children to write a number  on someone's back and </a:t>
            </a:r>
            <a:r>
              <a:rPr lang="en-US" sz="2000" dirty="0"/>
              <a:t>s</a:t>
            </a:r>
            <a:r>
              <a:rPr lang="en-US" sz="2000" dirty="0" smtClean="0"/>
              <a:t>ee if the partner/people in the line can pass the number along and say it in French. (Take 10, No.7).</a:t>
            </a:r>
          </a:p>
          <a:p>
            <a:pPr>
              <a:buClr>
                <a:srgbClr val="8CFFA9"/>
              </a:buClr>
              <a:buNone/>
            </a:pPr>
            <a:endParaRPr lang="en-US" sz="2000" dirty="0" smtClean="0"/>
          </a:p>
          <a:p>
            <a:pPr>
              <a:buClr>
                <a:srgbClr val="8CFFA9"/>
              </a:buClr>
              <a:buFont typeface="Wingdings" charset="2"/>
              <a:buChar char=""/>
            </a:pPr>
            <a:r>
              <a:rPr lang="en-US" sz="2400" dirty="0" smtClean="0"/>
              <a:t> Activity 2: Numbered Cards</a:t>
            </a:r>
          </a:p>
          <a:p>
            <a:pPr>
              <a:buClr>
                <a:srgbClr val="8CFFA9"/>
              </a:buClr>
              <a:buNone/>
            </a:pPr>
            <a:r>
              <a:rPr lang="en-US" sz="2000" dirty="0" smtClean="0"/>
              <a:t>	Once the children know some numbers in the target language, stick flashcards onto a whiteboard and write a number next to each one.</a:t>
            </a:r>
          </a:p>
          <a:p>
            <a:pPr>
              <a:buClr>
                <a:srgbClr val="8CFFA9"/>
              </a:buClr>
              <a:buNone/>
            </a:pPr>
            <a:r>
              <a:rPr lang="en-US" sz="2000" dirty="0" smtClean="0"/>
              <a:t>	Call out a number in the target language and the children say the word for the picture on the flashcard (Cave, 2006: 14.)</a:t>
            </a:r>
          </a:p>
          <a:p>
            <a:pPr>
              <a:buNone/>
            </a:pPr>
            <a:endParaRPr lang="en-US" sz="2000" dirty="0" smtClean="0"/>
          </a:p>
          <a:p>
            <a:pPr>
              <a:buClr>
                <a:srgbClr val="8CFFA9"/>
              </a:buClr>
              <a:buFont typeface="Wingdings" charset="2"/>
              <a:buChar char=""/>
            </a:pPr>
            <a:r>
              <a:rPr lang="en-US" sz="2400" dirty="0" smtClean="0"/>
              <a:t>Resources: </a:t>
            </a:r>
            <a:r>
              <a:rPr lang="en-US" sz="2400" dirty="0" smtClean="0">
                <a:hlinkClick r:id="rId2"/>
              </a:rPr>
              <a:t>http://www.poissonrouge.com/</a:t>
            </a:r>
            <a:endParaRPr lang="en-US" sz="2400" dirty="0" smtClean="0"/>
          </a:p>
          <a:p>
            <a:pPr>
              <a:buFont typeface="Wingdings" charset="2"/>
              <a:buChar char=""/>
            </a:pPr>
            <a:endParaRPr lang="en-US" sz="2400" dirty="0"/>
          </a:p>
          <a:p>
            <a:pPr>
              <a:buNone/>
            </a:pPr>
            <a:endParaRPr lang="en-US" sz="2400" dirty="0" smtClean="0"/>
          </a:p>
          <a:p>
            <a:endParaRPr lang="en-US" sz="2000" dirty="0"/>
          </a:p>
          <a:p>
            <a:endParaRPr lang="en-US" sz="2000" dirty="0"/>
          </a:p>
        </p:txBody>
      </p:sp>
      <p:pic>
        <p:nvPicPr>
          <p:cNvPr id="9" name="Picture 8"/>
          <p:cNvPicPr>
            <a:picLocks noChangeAspect="1"/>
          </p:cNvPicPr>
          <p:nvPr/>
        </p:nvPicPr>
        <p:blipFill>
          <a:blip r:embed="rId3"/>
          <a:stretch>
            <a:fillRect/>
          </a:stretch>
        </p:blipFill>
        <p:spPr>
          <a:xfrm>
            <a:off x="6266226" y="5201120"/>
            <a:ext cx="1794303" cy="134252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smtClean="0">
                <a:solidFill>
                  <a:srgbClr val="660066"/>
                </a:solidFill>
              </a:rPr>
              <a:t>Knowledge and Understanding of the World</a:t>
            </a:r>
            <a:endParaRPr lang="en-US" sz="3400" dirty="0">
              <a:solidFill>
                <a:srgbClr val="660066"/>
              </a:solidFill>
            </a:endParaRPr>
          </a:p>
        </p:txBody>
      </p:sp>
      <p:sp>
        <p:nvSpPr>
          <p:cNvPr id="3" name="Content Placeholder 2"/>
          <p:cNvSpPr>
            <a:spLocks noGrp="1"/>
          </p:cNvSpPr>
          <p:nvPr>
            <p:ph idx="1"/>
          </p:nvPr>
        </p:nvSpPr>
        <p:spPr>
          <a:xfrm>
            <a:off x="457200" y="1417638"/>
            <a:ext cx="8229600" cy="5157692"/>
          </a:xfrm>
        </p:spPr>
        <p:txBody>
          <a:bodyPr>
            <a:normAutofit fontScale="62500" lnSpcReduction="20000"/>
          </a:bodyPr>
          <a:lstStyle/>
          <a:p>
            <a:pPr>
              <a:buClr>
                <a:srgbClr val="660066"/>
              </a:buClr>
              <a:buFont typeface="Wingdings" charset="2"/>
              <a:buChar char=""/>
            </a:pPr>
            <a:r>
              <a:rPr lang="en-US" sz="3520" dirty="0" smtClean="0"/>
              <a:t>Activity 1: Birthday dash</a:t>
            </a:r>
          </a:p>
          <a:p>
            <a:pPr>
              <a:buClr>
                <a:srgbClr val="660066"/>
              </a:buClr>
              <a:buNone/>
            </a:pPr>
            <a:r>
              <a:rPr lang="en-US" sz="2600" dirty="0" smtClean="0"/>
              <a:t>	</a:t>
            </a:r>
            <a:r>
              <a:rPr lang="en-US" sz="3040" dirty="0" smtClean="0"/>
              <a:t>Children stand in a circle. Begin slowly chanting the months of the year in the target language. Each child must listen out for the month of their birthday; when it is chanted they must run across the circle to a space on the other side. Anyone who bumps into another child, does not run when their birthday month is mentioned or runs at the wrong time is out. Repeat 2 or 3 times (Drinkwater, 2008: 148). </a:t>
            </a:r>
            <a:endParaRPr lang="en-US" sz="3040" dirty="0" smtClean="0"/>
          </a:p>
          <a:p>
            <a:pPr>
              <a:buNone/>
            </a:pPr>
            <a:endParaRPr lang="en-US" sz="2600" dirty="0" smtClean="0"/>
          </a:p>
          <a:p>
            <a:pPr>
              <a:buClr>
                <a:srgbClr val="660066"/>
              </a:buClr>
              <a:buFont typeface="Wingdings" charset="2"/>
              <a:buChar char=""/>
            </a:pPr>
            <a:r>
              <a:rPr lang="en-US" sz="3520" dirty="0" smtClean="0"/>
              <a:t> Activity 2: Scavenger hunt</a:t>
            </a:r>
          </a:p>
          <a:p>
            <a:pPr>
              <a:buClr>
                <a:srgbClr val="660066"/>
              </a:buClr>
              <a:buNone/>
            </a:pPr>
            <a:r>
              <a:rPr lang="en-US" sz="2600" dirty="0" smtClean="0"/>
              <a:t>	</a:t>
            </a:r>
            <a:r>
              <a:rPr lang="en-US" sz="3040" dirty="0" smtClean="0"/>
              <a:t>This is a little easier to </a:t>
            </a:r>
            <a:r>
              <a:rPr lang="en-US" sz="3040" dirty="0" err="1" smtClean="0"/>
              <a:t>organise</a:t>
            </a:r>
            <a:r>
              <a:rPr lang="en-US" sz="3040" dirty="0" smtClean="0"/>
              <a:t> than a treasure hunt. Give the children pictures labeled in the target language, for example things found in the outside environment such as leaves. The winners are the first group to come back with all the items and try to say what they are in the target language. You could ask the children to draw other objects in their local environment for others to find, (Cave, 2006:92)</a:t>
            </a:r>
            <a:r>
              <a:rPr lang="en-US" sz="2600" dirty="0" smtClean="0"/>
              <a:t>.</a:t>
            </a:r>
            <a:endParaRPr lang="en-US" sz="2600" dirty="0" smtClean="0"/>
          </a:p>
          <a:p>
            <a:pPr>
              <a:buNone/>
            </a:pPr>
            <a:endParaRPr lang="en-US" sz="2600" dirty="0" smtClean="0"/>
          </a:p>
          <a:p>
            <a:pPr>
              <a:buClr>
                <a:srgbClr val="660066"/>
              </a:buClr>
              <a:buFont typeface="Wingdings" charset="2"/>
              <a:buChar char=""/>
            </a:pPr>
            <a:r>
              <a:rPr lang="en-US" sz="3520" dirty="0" smtClean="0"/>
              <a:t>Resources: Interactive bilingual calendars </a:t>
            </a:r>
            <a:endParaRPr lang="en-US" sz="3520" dirty="0" smtClean="0"/>
          </a:p>
          <a:p>
            <a:pPr>
              <a:buClr>
                <a:srgbClr val="660066"/>
              </a:buClr>
              <a:buNone/>
            </a:pPr>
            <a:r>
              <a:rPr lang="en-US" sz="2600" dirty="0" smtClean="0"/>
              <a:t>	</a:t>
            </a:r>
            <a:r>
              <a:rPr lang="en-US" sz="2600" dirty="0" smtClean="0">
                <a:hlinkClick r:id="rId2"/>
              </a:rPr>
              <a:t>http://www.amazon.co.uk/Fiesta-Bilingual-English-French</a:t>
            </a:r>
          </a:p>
          <a:p>
            <a:pPr>
              <a:buClr>
                <a:srgbClr val="660066"/>
              </a:buClr>
              <a:buNone/>
            </a:pPr>
            <a:r>
              <a:rPr lang="en-US" sz="2600" dirty="0">
                <a:hlinkClick r:id="rId2"/>
              </a:rPr>
              <a:t>	</a:t>
            </a:r>
            <a:r>
              <a:rPr lang="en-US" sz="2600" dirty="0" smtClean="0">
                <a:hlinkClick r:id="rId2"/>
              </a:rPr>
              <a:t>-Calendar/dp/B001EX80VI/ref=sr_1_1?ie=UTF8&amp;s=toys&amp;qid</a:t>
            </a:r>
          </a:p>
          <a:p>
            <a:pPr>
              <a:buClr>
                <a:srgbClr val="660066"/>
              </a:buClr>
              <a:buNone/>
            </a:pPr>
            <a:r>
              <a:rPr lang="en-US" sz="2600" dirty="0">
                <a:hlinkClick r:id="rId2"/>
              </a:rPr>
              <a:t>	</a:t>
            </a:r>
            <a:r>
              <a:rPr lang="en-US" sz="2600" dirty="0" smtClean="0">
                <a:hlinkClick r:id="rId2"/>
              </a:rPr>
              <a:t>=1269905009&amp;sr=8-1</a:t>
            </a:r>
            <a:r>
              <a:rPr lang="en-US" sz="2600" dirty="0" smtClean="0"/>
              <a:t> </a:t>
            </a:r>
          </a:p>
          <a:p>
            <a:endParaRPr lang="en-US" dirty="0"/>
          </a:p>
        </p:txBody>
      </p:sp>
      <p:pic>
        <p:nvPicPr>
          <p:cNvPr id="5" name="Picture 4"/>
          <p:cNvPicPr>
            <a:picLocks noChangeAspect="1"/>
          </p:cNvPicPr>
          <p:nvPr/>
        </p:nvPicPr>
        <p:blipFill>
          <a:blip r:embed="rId3"/>
          <a:stretch>
            <a:fillRect/>
          </a:stretch>
        </p:blipFill>
        <p:spPr>
          <a:xfrm>
            <a:off x="6658666" y="5005472"/>
            <a:ext cx="1691623" cy="169162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EB2F"/>
                </a:solidFill>
              </a:rPr>
              <a:t>Physical Development</a:t>
            </a:r>
            <a:endParaRPr lang="en-US" sz="3600" dirty="0">
              <a:solidFill>
                <a:srgbClr val="FFEB2F"/>
              </a:solidFill>
            </a:endParaRPr>
          </a:p>
        </p:txBody>
      </p:sp>
      <p:sp>
        <p:nvSpPr>
          <p:cNvPr id="3" name="Content Placeholder 2"/>
          <p:cNvSpPr>
            <a:spLocks noGrp="1"/>
          </p:cNvSpPr>
          <p:nvPr>
            <p:ph idx="1"/>
          </p:nvPr>
        </p:nvSpPr>
        <p:spPr/>
        <p:txBody>
          <a:bodyPr>
            <a:normAutofit fontScale="77500" lnSpcReduction="20000"/>
          </a:bodyPr>
          <a:lstStyle/>
          <a:p>
            <a:pPr>
              <a:buClr>
                <a:srgbClr val="FFEB2F"/>
              </a:buClr>
              <a:buFont typeface="Wingdings" charset="2"/>
              <a:buChar char=""/>
            </a:pPr>
            <a:r>
              <a:rPr lang="en-US" sz="2839" dirty="0" smtClean="0"/>
              <a:t>Activity 1: Traffic Lights.</a:t>
            </a:r>
          </a:p>
          <a:p>
            <a:pPr>
              <a:buClr>
                <a:srgbClr val="FFEB2F"/>
              </a:buClr>
              <a:buNone/>
            </a:pPr>
            <a:r>
              <a:rPr lang="en-US" sz="2400" dirty="0" smtClean="0"/>
              <a:t>	Children spread out around the room. The teacher shouts out the instructions in the target language. The last person to start doing the action, or whoever does the wrong action is out. The instructions are red, green, amber, crash, bridge, and traffic jam in the target language (Drinkwater, 2008: 246).</a:t>
            </a:r>
            <a:endParaRPr lang="en-US" sz="2400" dirty="0" smtClean="0"/>
          </a:p>
          <a:p>
            <a:pPr>
              <a:buNone/>
            </a:pPr>
            <a:endParaRPr lang="en-US" sz="2400" dirty="0" smtClean="0"/>
          </a:p>
          <a:p>
            <a:pPr>
              <a:buClr>
                <a:srgbClr val="FFEB2F"/>
              </a:buClr>
              <a:buFont typeface="Wingdings" charset="2"/>
              <a:buChar char=""/>
            </a:pPr>
            <a:r>
              <a:rPr lang="en-US" sz="2400" dirty="0" smtClean="0"/>
              <a:t> </a:t>
            </a:r>
            <a:r>
              <a:rPr lang="en-US" sz="2839" dirty="0" smtClean="0"/>
              <a:t>Activity 2: Fruit Squash</a:t>
            </a:r>
          </a:p>
          <a:p>
            <a:pPr>
              <a:buClr>
                <a:srgbClr val="FFEB2F"/>
              </a:buClr>
              <a:buNone/>
            </a:pPr>
            <a:r>
              <a:rPr lang="en-US" sz="2400" dirty="0" smtClean="0"/>
              <a:t>	Teacher writes </a:t>
            </a:r>
            <a:r>
              <a:rPr lang="en-US" sz="2400" dirty="0" smtClean="0"/>
              <a:t>the names of 4 or 5 fruits on the board and reads them through with the children, adding simple drawings if necessary. Teacher calls out “Fruit March!” and all the children begin marching on the spot. Teacher calls out a variety of actions linked to each fruit by its initial letter sound, </a:t>
            </a:r>
            <a:r>
              <a:rPr lang="en-US" sz="2400" dirty="0" err="1" smtClean="0"/>
              <a:t>e.g</a:t>
            </a:r>
            <a:r>
              <a:rPr lang="en-US" sz="2400" dirty="0" smtClean="0"/>
              <a:t>: leaping lemons, bouncing bananas and skipping strawberries (Take 10, No. 4). </a:t>
            </a:r>
            <a:endParaRPr lang="en-US" sz="2400" dirty="0" smtClean="0"/>
          </a:p>
          <a:p>
            <a:pPr>
              <a:buNone/>
            </a:pPr>
            <a:endParaRPr lang="en-US" sz="2400" dirty="0" smtClean="0"/>
          </a:p>
          <a:p>
            <a:pPr>
              <a:buClr>
                <a:srgbClr val="FFEB2F"/>
              </a:buClr>
              <a:buFont typeface="Wingdings" charset="2"/>
              <a:buChar char=""/>
            </a:pPr>
            <a:r>
              <a:rPr lang="en-US" sz="2839" dirty="0" smtClean="0"/>
              <a:t>Resources: The ‘Take 10’ series in </a:t>
            </a:r>
            <a:r>
              <a:rPr lang="en-US" sz="2839" dirty="0" smtClean="0"/>
              <a:t>French and Spanish- </a:t>
            </a:r>
          </a:p>
          <a:p>
            <a:pPr>
              <a:buClr>
                <a:srgbClr val="FFEB2F"/>
              </a:buClr>
              <a:buNone/>
            </a:pPr>
            <a:r>
              <a:rPr lang="en-US" sz="2400" dirty="0" smtClean="0"/>
              <a:t>	A resource for integrating the target language into daily</a:t>
            </a:r>
          </a:p>
          <a:p>
            <a:pPr>
              <a:buClr>
                <a:srgbClr val="FFEB2F"/>
              </a:buClr>
              <a:buNone/>
            </a:pPr>
            <a:r>
              <a:rPr lang="en-US" sz="2400" dirty="0" smtClean="0"/>
              <a:t>	 physical activity in the primary school.</a:t>
            </a:r>
            <a:endParaRPr lang="en-US" sz="2400" dirty="0" smtClean="0"/>
          </a:p>
          <a:p>
            <a:endParaRPr lang="en-US" dirty="0"/>
          </a:p>
        </p:txBody>
      </p:sp>
      <p:pic>
        <p:nvPicPr>
          <p:cNvPr id="5" name="Picture 4"/>
          <p:cNvPicPr>
            <a:picLocks noChangeAspect="1"/>
          </p:cNvPicPr>
          <p:nvPr/>
        </p:nvPicPr>
        <p:blipFill>
          <a:blip r:embed="rId2"/>
          <a:stretch>
            <a:fillRect/>
          </a:stretch>
        </p:blipFill>
        <p:spPr>
          <a:xfrm>
            <a:off x="7260165" y="4873786"/>
            <a:ext cx="1339656" cy="175807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Creative Development</a:t>
            </a:r>
            <a:endParaRPr lang="en-US" dirty="0">
              <a:solidFill>
                <a:srgbClr val="000090"/>
              </a:solidFill>
            </a:endParaRPr>
          </a:p>
        </p:txBody>
      </p:sp>
      <p:sp>
        <p:nvSpPr>
          <p:cNvPr id="3" name="Content Placeholder 2"/>
          <p:cNvSpPr>
            <a:spLocks noGrp="1"/>
          </p:cNvSpPr>
          <p:nvPr>
            <p:ph idx="1"/>
          </p:nvPr>
        </p:nvSpPr>
        <p:spPr/>
        <p:txBody>
          <a:bodyPr>
            <a:normAutofit fontScale="85000" lnSpcReduction="10000"/>
          </a:bodyPr>
          <a:lstStyle/>
          <a:p>
            <a:pPr>
              <a:buClr>
                <a:srgbClr val="000090"/>
              </a:buClr>
              <a:buFont typeface="Wingdings" charset="2"/>
              <a:buChar char=""/>
            </a:pPr>
            <a:r>
              <a:rPr lang="en-US" sz="2400" dirty="0" smtClean="0"/>
              <a:t>Activity 1: Actions to a song</a:t>
            </a:r>
          </a:p>
          <a:p>
            <a:pPr>
              <a:buClr>
                <a:srgbClr val="000090"/>
              </a:buClr>
              <a:buNone/>
            </a:pPr>
            <a:r>
              <a:rPr lang="en-US" sz="2400" dirty="0" smtClean="0"/>
              <a:t>	</a:t>
            </a:r>
            <a:r>
              <a:rPr lang="en-US" sz="2162" dirty="0" smtClean="0"/>
              <a:t>Print out the words to a song in target language – this could be a simple action rhyme for younger children. Read through and discuss the text as a group – ensure children understand any new vocabulary. Make up actions to fit the words, and finish off by singing/dancing through the song (Drinkwater, 2008: 208).</a:t>
            </a:r>
            <a:endParaRPr lang="en-US" sz="2400" dirty="0" smtClean="0"/>
          </a:p>
          <a:p>
            <a:pPr>
              <a:buNone/>
            </a:pPr>
            <a:endParaRPr lang="en-US" sz="2400" dirty="0" smtClean="0"/>
          </a:p>
          <a:p>
            <a:pPr>
              <a:buClr>
                <a:srgbClr val="000090"/>
              </a:buClr>
              <a:buFont typeface="Wingdings" charset="2"/>
              <a:buChar char=""/>
            </a:pPr>
            <a:r>
              <a:rPr lang="en-US" sz="2400" dirty="0" smtClean="0"/>
              <a:t> Activity 2: Animal drawing</a:t>
            </a:r>
          </a:p>
          <a:p>
            <a:pPr>
              <a:buClr>
                <a:srgbClr val="000090"/>
              </a:buClr>
              <a:buNone/>
            </a:pPr>
            <a:r>
              <a:rPr lang="en-US" sz="2400" dirty="0" smtClean="0"/>
              <a:t>	One at a time children come up to the board/take a piece of blank paper and a pen and begin to draw an animal – the rest of the class must raise their hands to guess in target language which animal is being drawn. Whoever guesses correctly takes the next turn </a:t>
            </a:r>
            <a:r>
              <a:rPr lang="en-US" sz="2400" dirty="0" smtClean="0"/>
              <a:t>(Drinkwater, 2008: 62).</a:t>
            </a:r>
          </a:p>
          <a:p>
            <a:pPr>
              <a:buNone/>
            </a:pPr>
            <a:endParaRPr lang="en-US" sz="2400" dirty="0" smtClean="0"/>
          </a:p>
          <a:p>
            <a:pPr>
              <a:buClr>
                <a:srgbClr val="000090"/>
              </a:buClr>
              <a:buFont typeface="Wingdings" charset="2"/>
              <a:buChar char=""/>
            </a:pPr>
            <a:r>
              <a:rPr lang="en-US" sz="2400" dirty="0" smtClean="0"/>
              <a:t>Resources: ‘</a:t>
            </a:r>
            <a:r>
              <a:rPr lang="en-US" sz="2400" dirty="0" err="1" smtClean="0"/>
              <a:t>Chantez</a:t>
            </a:r>
            <a:r>
              <a:rPr lang="en-US" sz="2400" dirty="0" smtClean="0"/>
              <a:t> Plus Fort- 20 French Songs’.</a:t>
            </a:r>
          </a:p>
          <a:p>
            <a:pPr>
              <a:buClr>
                <a:srgbClr val="000090"/>
              </a:buClr>
              <a:buNone/>
            </a:pPr>
            <a:r>
              <a:rPr lang="en-US" sz="2400" dirty="0" smtClean="0"/>
              <a:t>	With CD and sheet music.</a:t>
            </a:r>
            <a:endParaRPr lang="en-US" sz="2400" dirty="0" smtClean="0"/>
          </a:p>
          <a:p>
            <a:endParaRPr lang="en-US" dirty="0"/>
          </a:p>
        </p:txBody>
      </p:sp>
      <p:pic>
        <p:nvPicPr>
          <p:cNvPr id="5" name="Picture 4"/>
          <p:cNvPicPr>
            <a:picLocks noChangeAspect="1"/>
          </p:cNvPicPr>
          <p:nvPr/>
        </p:nvPicPr>
        <p:blipFill>
          <a:blip r:embed="rId2"/>
          <a:stretch>
            <a:fillRect/>
          </a:stretch>
        </p:blipFill>
        <p:spPr>
          <a:xfrm>
            <a:off x="6955771" y="5182696"/>
            <a:ext cx="1132251" cy="157257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References</a:t>
            </a:r>
            <a:endParaRPr lang="en-US" dirty="0">
              <a:solidFill>
                <a:srgbClr val="000090"/>
              </a:solidFill>
            </a:endParaRPr>
          </a:p>
        </p:txBody>
      </p:sp>
      <p:sp>
        <p:nvSpPr>
          <p:cNvPr id="3" name="Content Placeholder 2"/>
          <p:cNvSpPr>
            <a:spLocks noGrp="1"/>
          </p:cNvSpPr>
          <p:nvPr>
            <p:ph idx="1"/>
          </p:nvPr>
        </p:nvSpPr>
        <p:spPr/>
        <p:txBody>
          <a:bodyPr>
            <a:normAutofit lnSpcReduction="10000"/>
          </a:bodyPr>
          <a:lstStyle/>
          <a:p>
            <a:pPr>
              <a:buFont typeface="Wingdings" charset="2"/>
              <a:buChar char=""/>
            </a:pPr>
            <a:r>
              <a:rPr lang="en-US" sz="2000" dirty="0" smtClean="0"/>
              <a:t>Bevis, R et al, (2007) </a:t>
            </a:r>
            <a:r>
              <a:rPr lang="en-US" sz="2000" i="1" dirty="0" err="1" smtClean="0"/>
              <a:t>Chantez</a:t>
            </a:r>
            <a:r>
              <a:rPr lang="en-US" sz="2000" i="1" dirty="0" smtClean="0"/>
              <a:t> Plus Fort!- 20 French Songs. </a:t>
            </a:r>
            <a:r>
              <a:rPr lang="en-US" sz="2000" dirty="0" err="1" smtClean="0"/>
              <a:t>Dunstable</a:t>
            </a:r>
            <a:r>
              <a:rPr lang="en-US" sz="2000" dirty="0" smtClean="0"/>
              <a:t>, Brilliant Publications.</a:t>
            </a:r>
          </a:p>
          <a:p>
            <a:pPr>
              <a:buNone/>
            </a:pPr>
            <a:endParaRPr lang="en-US" sz="2000" dirty="0" smtClean="0"/>
          </a:p>
          <a:p>
            <a:pPr>
              <a:buFont typeface="Wingdings" charset="2"/>
              <a:buChar char=""/>
            </a:pPr>
            <a:r>
              <a:rPr lang="en-US" sz="2000" dirty="0" smtClean="0"/>
              <a:t> Cave, S (2006) </a:t>
            </a:r>
            <a:r>
              <a:rPr lang="en-US" sz="2000" i="1" dirty="0" smtClean="0"/>
              <a:t>100+ fun ideas for- </a:t>
            </a:r>
            <a:r>
              <a:rPr lang="en-US" sz="2000" i="1" dirty="0" err="1" smtClean="0"/>
              <a:t>Practising</a:t>
            </a:r>
            <a:r>
              <a:rPr lang="en-US" sz="2000" i="1" dirty="0" smtClean="0"/>
              <a:t> Modern Foreign languages in the Primary Classroom. </a:t>
            </a:r>
            <a:r>
              <a:rPr lang="en-US" sz="2000" dirty="0" smtClean="0"/>
              <a:t>Poole, Brilliant Publications.</a:t>
            </a:r>
          </a:p>
          <a:p>
            <a:pPr>
              <a:buNone/>
            </a:pPr>
            <a:endParaRPr lang="en-US" sz="2000" dirty="0" smtClean="0"/>
          </a:p>
          <a:p>
            <a:pPr>
              <a:buFont typeface="Wingdings" charset="2"/>
              <a:buChar char=""/>
            </a:pPr>
            <a:r>
              <a:rPr lang="en-US" sz="2000" dirty="0" smtClean="0"/>
              <a:t> Drinkwater, N (2008) </a:t>
            </a:r>
            <a:r>
              <a:rPr lang="en-US" sz="2000" i="1" dirty="0" smtClean="0"/>
              <a:t>Games and activities for Primary Modern Foreign Languages. </a:t>
            </a:r>
            <a:r>
              <a:rPr lang="en-US" sz="2000" dirty="0" smtClean="0"/>
              <a:t>Harlow, Pearson Longman.</a:t>
            </a:r>
          </a:p>
          <a:p>
            <a:pPr>
              <a:buFont typeface="Wingdings" charset="2"/>
              <a:buChar char=""/>
            </a:pPr>
            <a:endParaRPr lang="en-US" sz="2000" dirty="0" smtClean="0"/>
          </a:p>
          <a:p>
            <a:pPr>
              <a:buFont typeface="Wingdings" charset="2"/>
              <a:buChar char=""/>
            </a:pPr>
            <a:r>
              <a:rPr lang="en-US" sz="2000" dirty="0" smtClean="0"/>
              <a:t> Devon County Council, (2004) </a:t>
            </a:r>
            <a:r>
              <a:rPr lang="en-US" sz="2000" i="1" dirty="0" smtClean="0"/>
              <a:t>Take 10 en </a:t>
            </a:r>
            <a:r>
              <a:rPr lang="en-US" sz="2000" i="1" dirty="0" err="1" smtClean="0"/>
              <a:t>français</a:t>
            </a:r>
            <a:r>
              <a:rPr lang="en-US" sz="2000" i="1" dirty="0" smtClean="0"/>
              <a:t>.</a:t>
            </a:r>
            <a:r>
              <a:rPr lang="en-US" sz="2000" dirty="0" smtClean="0"/>
              <a:t> Exeter, Devon Education Services.</a:t>
            </a:r>
          </a:p>
          <a:p>
            <a:pPr>
              <a:buNone/>
            </a:pPr>
            <a:endParaRPr lang="en-US" sz="2000" dirty="0" smtClean="0"/>
          </a:p>
          <a:p>
            <a:pPr>
              <a:buFont typeface="Wingdings" charset="2"/>
              <a:buChar char=""/>
            </a:pPr>
            <a:r>
              <a:rPr lang="en-US" sz="2000" dirty="0" smtClean="0"/>
              <a:t> Kent County Council (2002) </a:t>
            </a:r>
            <a:r>
              <a:rPr lang="en-US" sz="2000" i="1" dirty="0" err="1" smtClean="0"/>
              <a:t>Pilote</a:t>
            </a:r>
            <a:r>
              <a:rPr lang="en-US" sz="2000" i="1" dirty="0" smtClean="0"/>
              <a:t> </a:t>
            </a:r>
            <a:r>
              <a:rPr lang="en-US" sz="2000" i="1" dirty="0" err="1" smtClean="0"/>
              <a:t>Moi</a:t>
            </a:r>
            <a:r>
              <a:rPr lang="en-US" sz="2000" i="1" dirty="0" smtClean="0"/>
              <a:t>- Interactive. </a:t>
            </a:r>
            <a:r>
              <a:rPr lang="en-US" sz="2000" dirty="0" smtClean="0"/>
              <a:t>Kent, Kent Educational Television.</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301</TotalTime>
  <Words>1281</Words>
  <Application>Microsoft Macintosh PowerPoint</Application>
  <PresentationFormat>On-screen Show (4:3)</PresentationFormat>
  <Paragraphs>69</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Modern Foreign Languages  and Early Years</vt:lpstr>
      <vt:lpstr>Personal, Social and Emotional Development</vt:lpstr>
      <vt:lpstr>Communication, Language and Literacy</vt:lpstr>
      <vt:lpstr>Problem solving, Reasoning and Numeracy</vt:lpstr>
      <vt:lpstr>Knowledge and Understanding of the World</vt:lpstr>
      <vt:lpstr>Physical Development</vt:lpstr>
      <vt:lpstr>Creative Development</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Foreign Languages  and Early Years</dc:title>
  <dc:creator>Rachael Storey</dc:creator>
  <cp:lastModifiedBy>Rachael Storey</cp:lastModifiedBy>
  <cp:revision>10</cp:revision>
  <dcterms:created xsi:type="dcterms:W3CDTF">2010-03-29T18:47:31Z</dcterms:created>
  <dcterms:modified xsi:type="dcterms:W3CDTF">2010-03-29T23:48:48Z</dcterms:modified>
</cp:coreProperties>
</file>