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6" r:id="rId4"/>
    <p:sldId id="285" r:id="rId5"/>
    <p:sldId id="277" r:id="rId6"/>
    <p:sldId id="278" r:id="rId7"/>
    <p:sldId id="279" r:id="rId8"/>
    <p:sldId id="280" r:id="rId9"/>
    <p:sldId id="281" r:id="rId10"/>
    <p:sldId id="268" r:id="rId11"/>
    <p:sldId id="269" r:id="rId12"/>
    <p:sldId id="270" r:id="rId13"/>
    <p:sldId id="271" r:id="rId14"/>
    <p:sldId id="272" r:id="rId15"/>
    <p:sldId id="273" r:id="rId16"/>
    <p:sldId id="274" r:id="rId17"/>
    <p:sldId id="275" r:id="rId18"/>
    <p:sldId id="286" r:id="rId19"/>
    <p:sldId id="258" r:id="rId20"/>
    <p:sldId id="259" r:id="rId21"/>
    <p:sldId id="260" r:id="rId22"/>
    <p:sldId id="266" r:id="rId23"/>
    <p:sldId id="261" r:id="rId24"/>
    <p:sldId id="262" r:id="rId25"/>
    <p:sldId id="263" r:id="rId26"/>
    <p:sldId id="264" r:id="rId27"/>
    <p:sldId id="283" r:id="rId28"/>
    <p:sldId id="284" r:id="rId29"/>
    <p:sldId id="26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72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516FEE1-8C4A-4E47-9C61-AA7738704E6C}" type="datetimeFigureOut">
              <a:rPr lang="en-US" smtClean="0"/>
              <a:pPr/>
              <a:t>3/31/2010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516FEE1-8C4A-4E47-9C61-AA7738704E6C}" type="datetimeFigureOut">
              <a:rPr lang="en-US" smtClean="0"/>
              <a:pPr/>
              <a:t>3/31/2010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516FEE1-8C4A-4E47-9C61-AA7738704E6C}" type="datetimeFigureOut">
              <a:rPr lang="en-US" smtClean="0"/>
              <a:pPr/>
              <a:t>3/31/2010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516FEE1-8C4A-4E47-9C61-AA7738704E6C}" type="datetimeFigureOut">
              <a:rPr lang="en-US" smtClean="0"/>
              <a:pPr/>
              <a:t>3/31/2010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16FEE1-8C4A-4E47-9C61-AA7738704E6C}" type="datetimeFigureOut">
              <a:rPr lang="en-US" smtClean="0"/>
              <a:pPr/>
              <a:t>3/31/2010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516FEE1-8C4A-4E47-9C61-AA7738704E6C}" type="datetimeFigureOut">
              <a:rPr lang="en-US" smtClean="0"/>
              <a:pPr/>
              <a:t>3/31/2010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516FEE1-8C4A-4E47-9C61-AA7738704E6C}" type="datetimeFigureOut">
              <a:rPr lang="en-US" smtClean="0"/>
              <a:pPr/>
              <a:t>3/31/2010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516FEE1-8C4A-4E47-9C61-AA7738704E6C}" type="datetimeFigureOut">
              <a:rPr lang="en-US" smtClean="0"/>
              <a:pPr/>
              <a:t>3/31/2010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16FEE1-8C4A-4E47-9C61-AA7738704E6C}" type="datetimeFigureOut">
              <a:rPr lang="en-US" smtClean="0"/>
              <a:pPr/>
              <a:t>3/31/2010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16FEE1-8C4A-4E47-9C61-AA7738704E6C}" type="datetimeFigureOut">
              <a:rPr lang="en-US" smtClean="0"/>
              <a:pPr/>
              <a:t>3/31/2010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16FEE1-8C4A-4E47-9C61-AA7738704E6C}" type="datetimeFigureOut">
              <a:rPr lang="en-US" smtClean="0"/>
              <a:pPr/>
              <a:t>3/31/2010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39AE573-8072-4D7F-BE9B-5E28DB4A40F0}"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00">
            <a:alpha val="5000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16FEE1-8C4A-4E47-9C61-AA7738704E6C}" type="datetimeFigureOut">
              <a:rPr lang="en-US" smtClean="0"/>
              <a:pPr/>
              <a:t>3/31/2010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9AE573-8072-4D7F-BE9B-5E28DB4A40F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bbc.co.uk/schools/primaryfrench/teachers/usefullinks_t_flash.s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poissonrouge.co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amazon.co.uk/Fiesta-Bilingual-English-French-Calendar/dp/B001EX80VI/ref=sr_1_1?ie=UTF8&amp;s=toys&amp;qid=1269905009&amp;sr=8-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http://1015theeagle.com/images/uploads/simp2006_HomerArmsCrossed_f.jpg" TargetMode="External"/><Relationship Id="rId7" Type="http://schemas.openxmlformats.org/officeDocument/2006/relationships/image" Target="http://www.amoeba.com/dynamic-images/blog/381Bart-Simpson-Posters.jpg" TargetMode="External"/><Relationship Id="rId12" Type="http://schemas.openxmlformats.org/officeDocument/2006/relationships/image" Target="../media/image23.wmf"/><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19.jpeg"/><Relationship Id="rId11" Type="http://schemas.openxmlformats.org/officeDocument/2006/relationships/image" Target="../media/image22.wmf"/><Relationship Id="rId5" Type="http://schemas.openxmlformats.org/officeDocument/2006/relationships/image" Target="http://www.esimpsons.com/img/m/marge_simpson-0.gif" TargetMode="External"/><Relationship Id="rId10" Type="http://schemas.openxmlformats.org/officeDocument/2006/relationships/image" Target="../media/image21.wmf"/><Relationship Id="rId4" Type="http://schemas.openxmlformats.org/officeDocument/2006/relationships/image" Target="../media/image18.png"/><Relationship Id="rId9" Type="http://schemas.openxmlformats.org/officeDocument/2006/relationships/image" Target="http://upload.wikimedia.org/wikipedia/en/archive/e/ec/20090114213224!Lisa_Simpson.png"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standards.dfes.gov.uk/schemes3/subjects/?version=5" TargetMode="External"/><Relationship Id="rId2" Type="http://schemas.openxmlformats.org/officeDocument/2006/relationships/hyperlink" Target="http://www.little-linguist.co.uk/"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primarylanguages.org.uk/resources/television/teachers_tv_schedule.aspx" TargetMode="External"/><Relationship Id="rId2" Type="http://schemas.openxmlformats.org/officeDocument/2006/relationships/hyperlink" Target="http://www.bbc.co.uk/schools/websites/4_11/site/languages.s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sunderlandschools.org/mfl-sunderland/resources-sound-files.htm" TargetMode="External"/><Relationship Id="rId2" Type="http://schemas.openxmlformats.org/officeDocument/2006/relationships/hyperlink" Target="http://ngfl.northumberland.gov.uk/languages/Goldilocks/default.ht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sunderlandschools.org/mfl-sunderland/resources-pr-sp.htm" TargetMode="External"/><Relationship Id="rId2" Type="http://schemas.openxmlformats.org/officeDocument/2006/relationships/hyperlink" Target="http://www.sunderlandschools.org/mfl-sunderland/resources-pr-fr-ks1.ht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ngfl.northumberland.gov.uk/languages" TargetMode="External"/><Relationship Id="rId3" Type="http://schemas.openxmlformats.org/officeDocument/2006/relationships/hyperlink" Target="http://www.primarylanguages.org.uk/" TargetMode="External"/><Relationship Id="rId7" Type="http://schemas.openxmlformats.org/officeDocument/2006/relationships/hyperlink" Target="http://www.primarymfl.ning.com/" TargetMode="External"/><Relationship Id="rId12" Type="http://schemas.openxmlformats.org/officeDocument/2006/relationships/hyperlink" Target="http://www.primaryresources.com.uk/" TargetMode="External"/><Relationship Id="rId2" Type="http://schemas.openxmlformats.org/officeDocument/2006/relationships/hyperlink" Target="http://www.nacell.org.uk/" TargetMode="External"/><Relationship Id="rId1" Type="http://schemas.openxmlformats.org/officeDocument/2006/relationships/slideLayout" Target="../slideLayouts/slideLayout2.xml"/><Relationship Id="rId6" Type="http://schemas.openxmlformats.org/officeDocument/2006/relationships/hyperlink" Target="http://www.dfes.gov.uk/pns/DisplayPN.cgi?pn_id=2005_0034" TargetMode="External"/><Relationship Id="rId11" Type="http://schemas.openxmlformats.org/officeDocument/2006/relationships/hyperlink" Target="http://www.dfes.gov.uk/languagesstrategy/pdf/DfESLanguagesStrategy.pdf" TargetMode="External"/><Relationship Id="rId5" Type="http://schemas.openxmlformats.org/officeDocument/2006/relationships/hyperlink" Target="http://www.elanguages.org/" TargetMode="External"/><Relationship Id="rId10" Type="http://schemas.openxmlformats.org/officeDocument/2006/relationships/hyperlink" Target="http://www.earlystart.co.uk/" TargetMode="External"/><Relationship Id="rId4" Type="http://schemas.openxmlformats.org/officeDocument/2006/relationships/hyperlink" Target="http://www.standards.dfes.gov.uk/schemes/primary_mfl/teaching?view=get" TargetMode="External"/><Relationship Id="rId9" Type="http://schemas.openxmlformats.org/officeDocument/2006/relationships/hyperlink" Target="http://www.teachers.tv/subjects/primary/modern-foreign-languages"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mes-english.com/flashcards.php" TargetMode="External"/><Relationship Id="rId2" Type="http://schemas.openxmlformats.org/officeDocument/2006/relationships/hyperlink" Target="http://www.homeeducationresources.com/FREEspanish.htm" TargetMode="External"/><Relationship Id="rId1" Type="http://schemas.openxmlformats.org/officeDocument/2006/relationships/slideLayout" Target="../slideLayouts/slideLayout2.xml"/><Relationship Id="rId4" Type="http://schemas.openxmlformats.org/officeDocument/2006/relationships/hyperlink" Target="http://www.enchantedlearning.com/themes/spanish.s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www.youtube.com/watch?v=FBe1KgrRYm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primarylanguages@cilt.org.uk" TargetMode="External"/><Relationship Id="rId2" Type="http://schemas.openxmlformats.org/officeDocument/2006/relationships/hyperlink" Target="http://www.primarylanguages.org.uk/resources.aspx"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0" y="1"/>
            <a:ext cx="9144000" cy="785794"/>
          </a:xfrm>
        </p:spPr>
        <p:txBody>
          <a:bodyPr>
            <a:noAutofit/>
          </a:bodyPr>
          <a:lstStyle/>
          <a:p>
            <a:r>
              <a:rPr lang="en-GB" sz="6000" b="1" dirty="0">
                <a:solidFill>
                  <a:schemeClr val="bg1"/>
                </a:solidFill>
              </a:rPr>
              <a:t>Modern Foreign Languages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586633"/>
          </a:xfrm>
        </p:spPr>
        <p:txBody>
          <a:bodyPr>
            <a:noAutofit/>
          </a:bodyPr>
          <a:lstStyle/>
          <a:p>
            <a:r>
              <a:rPr lang="en-US" sz="5400" b="1" dirty="0">
                <a:solidFill>
                  <a:srgbClr val="1A4680"/>
                </a:solidFill>
              </a:rPr>
              <a:t>Modern Foreign Languages </a:t>
            </a:r>
            <a:br>
              <a:rPr lang="en-US" sz="5400" b="1" dirty="0">
                <a:solidFill>
                  <a:srgbClr val="1A4680"/>
                </a:solidFill>
              </a:rPr>
            </a:br>
            <a:r>
              <a:rPr lang="en-US" sz="5400" b="1" dirty="0">
                <a:solidFill>
                  <a:srgbClr val="1A4680"/>
                </a:solidFill>
              </a:rPr>
              <a:t>and Early Years</a:t>
            </a:r>
          </a:p>
        </p:txBody>
      </p:sp>
      <p:pic>
        <p:nvPicPr>
          <p:cNvPr id="10" name="Content Placeholder 9" descr="images\cartoon.jpg"/>
          <p:cNvPicPr>
            <a:picLocks noGrp="1" noChangeAspect="1"/>
          </p:cNvPicPr>
          <p:nvPr>
            <p:ph idx="1"/>
          </p:nvPr>
        </p:nvPicPr>
        <p:blipFill>
          <a:blip r:embed="rId2" cstate="print"/>
          <a:srcRect l="-10855" r="-10855"/>
          <a:stretch>
            <a:fillRect/>
          </a:stretch>
        </p:blipFill>
        <p:spPr>
          <a:xfrm>
            <a:off x="457200" y="1861270"/>
            <a:ext cx="8229600" cy="4525963"/>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57298"/>
          </a:xfrm>
        </p:spPr>
        <p:txBody>
          <a:bodyPr wrap="none" anchor="ctr">
            <a:normAutofit/>
          </a:bodyPr>
          <a:lstStyle/>
          <a:p>
            <a:r>
              <a:rPr lang="en-US" sz="4000" b="1" dirty="0">
                <a:solidFill>
                  <a:srgbClr val="0000FF"/>
                </a:solidFill>
              </a:rPr>
              <a:t>Personal, Social and Emotional </a:t>
            </a:r>
            <a:r>
              <a:rPr lang="en-US" sz="3600" b="1" dirty="0">
                <a:solidFill>
                  <a:srgbClr val="0000FF"/>
                </a:solidFill>
              </a:rPr>
              <a:t>Development</a:t>
            </a:r>
          </a:p>
        </p:txBody>
      </p:sp>
      <p:sp>
        <p:nvSpPr>
          <p:cNvPr id="3" name="Content Placeholder 2"/>
          <p:cNvSpPr>
            <a:spLocks noGrp="1"/>
          </p:cNvSpPr>
          <p:nvPr>
            <p:ph idx="1"/>
          </p:nvPr>
        </p:nvSpPr>
        <p:spPr>
          <a:xfrm>
            <a:off x="0" y="1214422"/>
            <a:ext cx="9144000" cy="5643578"/>
          </a:xfrm>
        </p:spPr>
        <p:txBody>
          <a:bodyPr>
            <a:normAutofit fontScale="92500" lnSpcReduction="10000"/>
          </a:bodyPr>
          <a:lstStyle/>
          <a:p>
            <a:pPr>
              <a:buFont typeface="Wingdings" charset="2"/>
              <a:buChar char=""/>
            </a:pPr>
            <a:r>
              <a:rPr lang="en-US" sz="2400" dirty="0">
                <a:solidFill>
                  <a:srgbClr val="3366FF"/>
                </a:solidFill>
              </a:rPr>
              <a:t> </a:t>
            </a:r>
            <a:r>
              <a:rPr lang="en-US" sz="2588" b="1" dirty="0"/>
              <a:t>Activity 1: Please and thank you</a:t>
            </a:r>
          </a:p>
          <a:p>
            <a:pPr>
              <a:buNone/>
            </a:pPr>
            <a:r>
              <a:rPr lang="en-US" sz="2400" dirty="0"/>
              <a:t>	This is an extremely simple game to </a:t>
            </a:r>
            <a:r>
              <a:rPr lang="en-US" sz="2400" dirty="0" err="1"/>
              <a:t>practise</a:t>
            </a:r>
            <a:r>
              <a:rPr lang="en-US" sz="2400" dirty="0"/>
              <a:t> the words for ‘please’ and ‘thank you’. Give a child an object, such as a ball. The child sitting next to him/her asks for the object in target language politely (e.g. “</a:t>
            </a:r>
            <a:r>
              <a:rPr lang="en-US" sz="2400" dirty="0" err="1"/>
              <a:t>si</a:t>
            </a:r>
            <a:r>
              <a:rPr lang="en-US" sz="2400" dirty="0"/>
              <a:t> </a:t>
            </a:r>
            <a:r>
              <a:rPr lang="en-US" sz="2400" dirty="0" err="1"/>
              <a:t>vous</a:t>
            </a:r>
            <a:r>
              <a:rPr lang="en-US" sz="2400" dirty="0"/>
              <a:t> plait”), the child with the objects hands it over and the child receiving it thanks him/her (e.g. “merci”). This continues around the class or circle (Cave, 2006: 44).</a:t>
            </a:r>
          </a:p>
          <a:p>
            <a:pPr>
              <a:buNone/>
            </a:pPr>
            <a:endParaRPr lang="en-US" sz="2400" dirty="0"/>
          </a:p>
          <a:p>
            <a:pPr>
              <a:buFont typeface="Wingdings" charset="2"/>
              <a:buChar char=""/>
            </a:pPr>
            <a:r>
              <a:rPr lang="en-US" sz="2400" dirty="0">
                <a:solidFill>
                  <a:srgbClr val="3366FF"/>
                </a:solidFill>
              </a:rPr>
              <a:t> </a:t>
            </a:r>
            <a:r>
              <a:rPr lang="en-US" sz="2588" b="1" dirty="0"/>
              <a:t>Activity 2: Musical greetings</a:t>
            </a:r>
          </a:p>
          <a:p>
            <a:pPr>
              <a:buNone/>
            </a:pPr>
            <a:r>
              <a:rPr lang="en-US" sz="2400" dirty="0"/>
              <a:t>	As the music plays, the children walk about the room. When the music stops, they must each find a partner and greet them with target language phrases they have learnt: “Hello”,  “How are you?” , “I am fine thank you” (Drinkwater, 2008: 124).</a:t>
            </a:r>
          </a:p>
          <a:p>
            <a:pPr>
              <a:buNone/>
            </a:pPr>
            <a:endParaRPr lang="en-US" sz="2400" dirty="0"/>
          </a:p>
          <a:p>
            <a:pPr>
              <a:buClr>
                <a:srgbClr val="3366FF"/>
              </a:buClr>
              <a:buFont typeface="Wingdings" charset="2"/>
              <a:buChar char=""/>
            </a:pPr>
            <a:r>
              <a:rPr lang="en-US" sz="2400" dirty="0"/>
              <a:t>Resources: ‘</a:t>
            </a:r>
            <a:r>
              <a:rPr lang="en-US" sz="2400" dirty="0" err="1"/>
              <a:t>Pilote</a:t>
            </a:r>
            <a:r>
              <a:rPr lang="en-US" sz="2400" dirty="0"/>
              <a:t> </a:t>
            </a:r>
            <a:r>
              <a:rPr lang="en-US" sz="2400" dirty="0" err="1"/>
              <a:t>Moi</a:t>
            </a:r>
            <a:r>
              <a:rPr lang="en-US" sz="2400" dirty="0"/>
              <a:t>- interactive.’ A CD-ROM based French</a:t>
            </a:r>
          </a:p>
          <a:p>
            <a:pPr>
              <a:buClr>
                <a:srgbClr val="3366FF"/>
              </a:buClr>
              <a:buNone/>
            </a:pPr>
            <a:r>
              <a:rPr lang="en-US" sz="2400" dirty="0"/>
              <a:t>	course for young beginners.</a:t>
            </a:r>
          </a:p>
          <a:p>
            <a:pPr>
              <a:buFont typeface="Wingdings" charset="2"/>
              <a:buChar char=""/>
            </a:pPr>
            <a:endParaRPr lang="en-US" dirty="0">
              <a:solidFill>
                <a:srgbClr val="3366FF"/>
              </a:solidFill>
            </a:endParaRPr>
          </a:p>
        </p:txBody>
      </p:sp>
      <p:pic>
        <p:nvPicPr>
          <p:cNvPr id="4" name="Picture 3"/>
          <p:cNvPicPr>
            <a:picLocks noChangeAspect="1"/>
          </p:cNvPicPr>
          <p:nvPr/>
        </p:nvPicPr>
        <p:blipFill>
          <a:blip r:embed="rId2" cstate="print"/>
          <a:stretch>
            <a:fillRect/>
          </a:stretch>
        </p:blipFill>
        <p:spPr>
          <a:xfrm>
            <a:off x="7715272" y="5286388"/>
            <a:ext cx="1172085" cy="1571612"/>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b="1" dirty="0">
                <a:solidFill>
                  <a:srgbClr val="0070C0"/>
                </a:solidFill>
              </a:rPr>
              <a:t>Communication, Language and Literacy</a:t>
            </a:r>
          </a:p>
        </p:txBody>
      </p:sp>
      <p:sp>
        <p:nvSpPr>
          <p:cNvPr id="3" name="Content Placeholder 2"/>
          <p:cNvSpPr>
            <a:spLocks noGrp="1"/>
          </p:cNvSpPr>
          <p:nvPr>
            <p:ph idx="1"/>
          </p:nvPr>
        </p:nvSpPr>
        <p:spPr>
          <a:xfrm>
            <a:off x="0" y="1000108"/>
            <a:ext cx="9144000" cy="5857892"/>
          </a:xfrm>
        </p:spPr>
        <p:txBody>
          <a:bodyPr>
            <a:normAutofit fontScale="92500" lnSpcReduction="20000"/>
          </a:bodyPr>
          <a:lstStyle/>
          <a:p>
            <a:pPr>
              <a:buClr>
                <a:schemeClr val="accent6">
                  <a:lumMod val="75000"/>
                </a:schemeClr>
              </a:buClr>
              <a:buFont typeface="Wingdings" charset="2"/>
              <a:buChar char=""/>
            </a:pPr>
            <a:r>
              <a:rPr lang="en-US" sz="3143" dirty="0"/>
              <a:t>Activity 1: Flashcards/pass the bag</a:t>
            </a:r>
          </a:p>
          <a:p>
            <a:pPr>
              <a:buClr>
                <a:schemeClr val="accent6">
                  <a:lumMod val="75000"/>
                </a:schemeClr>
              </a:buClr>
              <a:buNone/>
            </a:pPr>
            <a:r>
              <a:rPr lang="en-US" sz="2400" dirty="0"/>
              <a:t>	Have a set of flashcards in the target language for categories such as </a:t>
            </a:r>
            <a:r>
              <a:rPr lang="en-US" sz="2400" dirty="0" err="1"/>
              <a:t>colours</a:t>
            </a:r>
            <a:r>
              <a:rPr lang="en-US" sz="2400" dirty="0"/>
              <a:t>, numbers or animals and put them in a bag. Play music as the children pass the bag around the circle. When the music stops the child holding the bag picks a card and tries to say what is on the card in the target language.</a:t>
            </a:r>
          </a:p>
          <a:p>
            <a:pPr>
              <a:buNone/>
            </a:pPr>
            <a:endParaRPr lang="en-US" sz="3143" dirty="0"/>
          </a:p>
          <a:p>
            <a:pPr>
              <a:buClr>
                <a:schemeClr val="accent6">
                  <a:lumMod val="75000"/>
                </a:schemeClr>
              </a:buClr>
              <a:buFont typeface="Wingdings" charset="2"/>
              <a:buChar char=""/>
            </a:pPr>
            <a:r>
              <a:rPr lang="en-US" sz="3143" dirty="0"/>
              <a:t> Activity 2: Reading a story written in the target language.</a:t>
            </a:r>
          </a:p>
          <a:p>
            <a:pPr>
              <a:buClr>
                <a:schemeClr val="accent6">
                  <a:lumMod val="75000"/>
                </a:schemeClr>
              </a:buClr>
              <a:buNone/>
            </a:pPr>
            <a:r>
              <a:rPr lang="en-US" sz="2588" dirty="0"/>
              <a:t>	Choose a simple story in the target language to read to the children, to give them an opportunity to hear the language and the differences in the way words are pronounced compared to their first language.  Puppets are also a great aid when telling stories and the children can use them to recount or perform the story.</a:t>
            </a:r>
          </a:p>
          <a:p>
            <a:pPr>
              <a:buNone/>
            </a:pPr>
            <a:endParaRPr lang="en-US" sz="2400" dirty="0"/>
          </a:p>
          <a:p>
            <a:pPr>
              <a:buClr>
                <a:schemeClr val="accent6">
                  <a:lumMod val="75000"/>
                </a:schemeClr>
              </a:buClr>
              <a:buFont typeface="Wingdings" charset="2"/>
              <a:buChar char=""/>
            </a:pPr>
            <a:r>
              <a:rPr lang="en-US" sz="3143" dirty="0"/>
              <a:t>Resources: </a:t>
            </a:r>
            <a:r>
              <a:rPr lang="en-US" sz="2400" dirty="0">
                <a:hlinkClick r:id="rId2"/>
              </a:rPr>
              <a:t>http://www.bbc.co.uk/schools/primaryfrench/teachers/usefullinks_t_flash.shtml</a:t>
            </a:r>
            <a:r>
              <a:rPr lang="en-US" sz="2400" dirty="0"/>
              <a:t>  See also the partner site for Spanish.</a:t>
            </a:r>
          </a:p>
          <a:p>
            <a:endParaRPr lang="en-US" dirty="0"/>
          </a:p>
        </p:txBody>
      </p:sp>
      <p:pic>
        <p:nvPicPr>
          <p:cNvPr id="4" name="Picture 3"/>
          <p:cNvPicPr>
            <a:picLocks noChangeAspect="1"/>
          </p:cNvPicPr>
          <p:nvPr/>
        </p:nvPicPr>
        <p:blipFill>
          <a:blip r:embed="rId3" cstate="print"/>
          <a:stretch>
            <a:fillRect/>
          </a:stretch>
        </p:blipFill>
        <p:spPr>
          <a:xfrm>
            <a:off x="7429520" y="4929198"/>
            <a:ext cx="1357290" cy="108373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4000" b="1" dirty="0">
                <a:solidFill>
                  <a:srgbClr val="0070C0"/>
                </a:solidFill>
              </a:rPr>
              <a:t>Problem solving, Reasoning and Numeracy</a:t>
            </a:r>
          </a:p>
        </p:txBody>
      </p:sp>
      <p:sp>
        <p:nvSpPr>
          <p:cNvPr id="3" name="Content Placeholder 2"/>
          <p:cNvSpPr>
            <a:spLocks noGrp="1"/>
          </p:cNvSpPr>
          <p:nvPr>
            <p:ph idx="1"/>
          </p:nvPr>
        </p:nvSpPr>
        <p:spPr>
          <a:xfrm>
            <a:off x="0" y="1285860"/>
            <a:ext cx="9144000" cy="5572140"/>
          </a:xfrm>
        </p:spPr>
        <p:txBody>
          <a:bodyPr>
            <a:normAutofit/>
          </a:bodyPr>
          <a:lstStyle/>
          <a:p>
            <a:pPr>
              <a:buClr>
                <a:srgbClr val="8CFFA9"/>
              </a:buClr>
              <a:buFont typeface="Wingdings" charset="2"/>
              <a:buChar char=""/>
            </a:pPr>
            <a:r>
              <a:rPr lang="en-US" sz="2400" b="1" dirty="0"/>
              <a:t>Activity 1: Number Up 1! </a:t>
            </a:r>
          </a:p>
          <a:p>
            <a:pPr>
              <a:buClr>
                <a:srgbClr val="8CFFA9"/>
              </a:buClr>
              <a:buNone/>
            </a:pPr>
            <a:r>
              <a:rPr lang="en-US" sz="2400" dirty="0"/>
              <a:t>	</a:t>
            </a:r>
            <a:r>
              <a:rPr lang="en-US" sz="2000" dirty="0"/>
              <a:t>Children standing or sitting in classroom, facing the front. Ask the children to write the number 1 in the air with their right hand, then their left hand. Can they say the number in French as they draw it? In pairs or a line ask the children to write a number  on someone's back and see if the partner/people in the line can pass the number along and say it in French. (Take 10, No.7).</a:t>
            </a:r>
          </a:p>
          <a:p>
            <a:pPr>
              <a:buClr>
                <a:srgbClr val="8CFFA9"/>
              </a:buClr>
              <a:buNone/>
            </a:pPr>
            <a:endParaRPr lang="en-US" sz="2000" dirty="0"/>
          </a:p>
          <a:p>
            <a:pPr>
              <a:buClr>
                <a:srgbClr val="8CFFA9"/>
              </a:buClr>
              <a:buFont typeface="Wingdings" charset="2"/>
              <a:buChar char=""/>
            </a:pPr>
            <a:r>
              <a:rPr lang="en-US" sz="2400" dirty="0"/>
              <a:t> </a:t>
            </a:r>
            <a:r>
              <a:rPr lang="en-US" sz="2400" b="1" dirty="0"/>
              <a:t>Activity 2: Numbered Cards</a:t>
            </a:r>
          </a:p>
          <a:p>
            <a:pPr>
              <a:buClr>
                <a:srgbClr val="8CFFA9"/>
              </a:buClr>
              <a:buNone/>
            </a:pPr>
            <a:r>
              <a:rPr lang="en-US" sz="2000" dirty="0"/>
              <a:t>	Once the children know some numbers in the target language, stick flashcards onto a whiteboard and write a number next to each one.</a:t>
            </a:r>
          </a:p>
          <a:p>
            <a:pPr>
              <a:buClr>
                <a:srgbClr val="8CFFA9"/>
              </a:buClr>
              <a:buNone/>
            </a:pPr>
            <a:r>
              <a:rPr lang="en-US" sz="2000" dirty="0"/>
              <a:t>	Call out a number in the target language and the children say the word for the picture on the flashcard (Cave, 2006: 14.)</a:t>
            </a:r>
          </a:p>
          <a:p>
            <a:pPr>
              <a:buNone/>
            </a:pPr>
            <a:endParaRPr lang="en-US" sz="2000" dirty="0"/>
          </a:p>
          <a:p>
            <a:pPr>
              <a:buClr>
                <a:srgbClr val="8CFFA9"/>
              </a:buClr>
              <a:buFont typeface="Wingdings" charset="2"/>
              <a:buChar char=""/>
            </a:pPr>
            <a:r>
              <a:rPr lang="en-US" sz="2400" dirty="0"/>
              <a:t>Resources: </a:t>
            </a:r>
            <a:r>
              <a:rPr lang="en-US" sz="2400" dirty="0">
                <a:hlinkClick r:id="rId2"/>
              </a:rPr>
              <a:t>http://www.poissonrouge.com/</a:t>
            </a:r>
            <a:endParaRPr lang="en-US" sz="2400" dirty="0"/>
          </a:p>
          <a:p>
            <a:pPr>
              <a:buFont typeface="Wingdings" charset="2"/>
              <a:buChar char=""/>
            </a:pPr>
            <a:endParaRPr lang="en-US" sz="2400" dirty="0"/>
          </a:p>
          <a:p>
            <a:pPr>
              <a:buNone/>
            </a:pPr>
            <a:endParaRPr lang="en-US" sz="2400" dirty="0"/>
          </a:p>
          <a:p>
            <a:endParaRPr lang="en-US" sz="2000" dirty="0"/>
          </a:p>
          <a:p>
            <a:endParaRPr lang="en-US" sz="2000" dirty="0"/>
          </a:p>
        </p:txBody>
      </p:sp>
      <p:pic>
        <p:nvPicPr>
          <p:cNvPr id="9" name="Picture 8"/>
          <p:cNvPicPr>
            <a:picLocks noChangeAspect="1"/>
          </p:cNvPicPr>
          <p:nvPr/>
        </p:nvPicPr>
        <p:blipFill>
          <a:blip r:embed="rId3" cstate="print"/>
          <a:stretch>
            <a:fillRect/>
          </a:stretch>
        </p:blipFill>
        <p:spPr>
          <a:xfrm>
            <a:off x="6715140" y="5286388"/>
            <a:ext cx="1794303" cy="134252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sz="4000" b="1" dirty="0">
                <a:solidFill>
                  <a:srgbClr val="0070C0"/>
                </a:solidFill>
              </a:rPr>
              <a:t>Knowledge and Understanding of the World</a:t>
            </a:r>
          </a:p>
        </p:txBody>
      </p:sp>
      <p:sp>
        <p:nvSpPr>
          <p:cNvPr id="3" name="Content Placeholder 2"/>
          <p:cNvSpPr>
            <a:spLocks noGrp="1"/>
          </p:cNvSpPr>
          <p:nvPr>
            <p:ph idx="1"/>
          </p:nvPr>
        </p:nvSpPr>
        <p:spPr>
          <a:xfrm>
            <a:off x="0" y="1285860"/>
            <a:ext cx="9144000" cy="5572140"/>
          </a:xfrm>
        </p:spPr>
        <p:txBody>
          <a:bodyPr>
            <a:normAutofit fontScale="62500" lnSpcReduction="20000"/>
          </a:bodyPr>
          <a:lstStyle/>
          <a:p>
            <a:pPr>
              <a:buClr>
                <a:srgbClr val="660066"/>
              </a:buClr>
              <a:buFont typeface="Wingdings" charset="2"/>
              <a:buChar char=""/>
            </a:pPr>
            <a:r>
              <a:rPr lang="en-US" sz="3520" b="1" dirty="0"/>
              <a:t>Activity 1: Birthday dash</a:t>
            </a:r>
          </a:p>
          <a:p>
            <a:pPr>
              <a:buClr>
                <a:srgbClr val="660066"/>
              </a:buClr>
              <a:buNone/>
            </a:pPr>
            <a:r>
              <a:rPr lang="en-US" sz="2600" dirty="0"/>
              <a:t>	</a:t>
            </a:r>
            <a:r>
              <a:rPr lang="en-US" sz="3040" dirty="0"/>
              <a:t>Children stand in a circle. Begin slowly chanting the months of the year in the target language. Each child must listen out for the month of their birthday; when it is chanted they must run across the circle to a space on the other side. Anyone who bumps into another child, does not run when their birthday month is mentioned or runs at the wrong time is out. Repeat 2 or 3 times (Drinkwater, 2008: 148). </a:t>
            </a:r>
          </a:p>
          <a:p>
            <a:pPr>
              <a:buNone/>
            </a:pPr>
            <a:endParaRPr lang="en-US" sz="2600" dirty="0"/>
          </a:p>
          <a:p>
            <a:pPr>
              <a:buClr>
                <a:srgbClr val="660066"/>
              </a:buClr>
              <a:buFont typeface="Wingdings" charset="2"/>
              <a:buChar char=""/>
            </a:pPr>
            <a:r>
              <a:rPr lang="en-US" sz="3520" dirty="0"/>
              <a:t> </a:t>
            </a:r>
            <a:r>
              <a:rPr lang="en-US" sz="3520" b="1" dirty="0"/>
              <a:t>Activity 2: Scavenger hunt</a:t>
            </a:r>
          </a:p>
          <a:p>
            <a:pPr>
              <a:buClr>
                <a:srgbClr val="660066"/>
              </a:buClr>
              <a:buNone/>
            </a:pPr>
            <a:r>
              <a:rPr lang="en-US" sz="2600" dirty="0"/>
              <a:t>	</a:t>
            </a:r>
            <a:r>
              <a:rPr lang="en-US" sz="3040" dirty="0"/>
              <a:t>This is a little easier to </a:t>
            </a:r>
            <a:r>
              <a:rPr lang="en-US" sz="3040" dirty="0" err="1"/>
              <a:t>organise</a:t>
            </a:r>
            <a:r>
              <a:rPr lang="en-US" sz="3040" dirty="0"/>
              <a:t> than a treasure hunt. Give the children pictures labeled in the target language, for example things found in the outside environment such as leaves. The winners are the first group to come back with all the items and try to say what they are in the target language. You could ask the children to draw other objects in their local environment for others to find, (Cave, 2006:92)</a:t>
            </a:r>
            <a:r>
              <a:rPr lang="en-US" sz="2600" dirty="0"/>
              <a:t>.</a:t>
            </a:r>
          </a:p>
          <a:p>
            <a:pPr>
              <a:buNone/>
            </a:pPr>
            <a:endParaRPr lang="en-US" sz="2600" dirty="0"/>
          </a:p>
          <a:p>
            <a:pPr>
              <a:buClr>
                <a:srgbClr val="660066"/>
              </a:buClr>
              <a:buFont typeface="Wingdings" charset="2"/>
              <a:buChar char=""/>
            </a:pPr>
            <a:r>
              <a:rPr lang="en-US" sz="3520" dirty="0"/>
              <a:t>Resources: Interactive bilingual calendars </a:t>
            </a:r>
          </a:p>
          <a:p>
            <a:pPr>
              <a:buClr>
                <a:srgbClr val="660066"/>
              </a:buClr>
              <a:buNone/>
            </a:pPr>
            <a:r>
              <a:rPr lang="en-US" sz="2600" dirty="0"/>
              <a:t>	</a:t>
            </a:r>
            <a:r>
              <a:rPr lang="en-US" sz="2600" dirty="0">
                <a:hlinkClick r:id="rId2"/>
              </a:rPr>
              <a:t>http://www.amazon.co.uk/Fiesta-Bilingual-English-French</a:t>
            </a:r>
          </a:p>
          <a:p>
            <a:pPr>
              <a:buClr>
                <a:srgbClr val="660066"/>
              </a:buClr>
              <a:buNone/>
            </a:pPr>
            <a:r>
              <a:rPr lang="en-US" sz="2600" dirty="0">
                <a:hlinkClick r:id="rId2"/>
              </a:rPr>
              <a:t>	-Calendar/dp/B001EX80VI/ref=sr_1_1?ie=UTF8&amp;s=toys&amp;qid</a:t>
            </a:r>
          </a:p>
          <a:p>
            <a:pPr>
              <a:buClr>
                <a:srgbClr val="660066"/>
              </a:buClr>
              <a:buNone/>
            </a:pPr>
            <a:r>
              <a:rPr lang="en-US" sz="2600" dirty="0">
                <a:hlinkClick r:id="rId2"/>
              </a:rPr>
              <a:t>	=1269905009&amp;sr=8-1</a:t>
            </a:r>
            <a:r>
              <a:rPr lang="en-US" sz="2600" dirty="0"/>
              <a:t> </a:t>
            </a:r>
          </a:p>
          <a:p>
            <a:endParaRPr lang="en-US" dirty="0"/>
          </a:p>
        </p:txBody>
      </p:sp>
      <p:pic>
        <p:nvPicPr>
          <p:cNvPr id="5" name="Picture 4"/>
          <p:cNvPicPr>
            <a:picLocks noChangeAspect="1"/>
          </p:cNvPicPr>
          <p:nvPr/>
        </p:nvPicPr>
        <p:blipFill>
          <a:blip r:embed="rId3" cstate="print"/>
          <a:stretch>
            <a:fillRect/>
          </a:stretch>
        </p:blipFill>
        <p:spPr>
          <a:xfrm>
            <a:off x="7215206" y="4929198"/>
            <a:ext cx="1691623" cy="169162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b="1" dirty="0">
                <a:solidFill>
                  <a:srgbClr val="0070C0"/>
                </a:solidFill>
              </a:rPr>
              <a:t>Physical Development</a:t>
            </a:r>
          </a:p>
        </p:txBody>
      </p:sp>
      <p:sp>
        <p:nvSpPr>
          <p:cNvPr id="3" name="Content Placeholder 2"/>
          <p:cNvSpPr>
            <a:spLocks noGrp="1"/>
          </p:cNvSpPr>
          <p:nvPr>
            <p:ph idx="1"/>
          </p:nvPr>
        </p:nvSpPr>
        <p:spPr>
          <a:xfrm>
            <a:off x="0" y="1142984"/>
            <a:ext cx="9144000" cy="5715016"/>
          </a:xfrm>
        </p:spPr>
        <p:txBody>
          <a:bodyPr>
            <a:normAutofit fontScale="92500" lnSpcReduction="20000"/>
          </a:bodyPr>
          <a:lstStyle/>
          <a:p>
            <a:pPr>
              <a:buClr>
                <a:srgbClr val="FFEB2F"/>
              </a:buClr>
              <a:buFont typeface="Wingdings" charset="2"/>
              <a:buChar char=""/>
            </a:pPr>
            <a:r>
              <a:rPr lang="en-US" sz="2839" b="1" dirty="0"/>
              <a:t>Activity 1: Traffic Lights.</a:t>
            </a:r>
          </a:p>
          <a:p>
            <a:pPr>
              <a:buClr>
                <a:srgbClr val="FFEB2F"/>
              </a:buClr>
              <a:buNone/>
            </a:pPr>
            <a:r>
              <a:rPr lang="en-US" sz="2400" dirty="0"/>
              <a:t>	Children spread out around the room. The teacher shouts out the instructions in the target language. The last person to start doing the action, or whoever does the wrong action is out. The instructions are red, green, amber, crash, bridge, and traffic jam in the target language (Drinkwater, 2008: 246).</a:t>
            </a:r>
          </a:p>
          <a:p>
            <a:pPr>
              <a:buNone/>
            </a:pPr>
            <a:endParaRPr lang="en-US" sz="2400" dirty="0"/>
          </a:p>
          <a:p>
            <a:pPr>
              <a:buClr>
                <a:srgbClr val="FFEB2F"/>
              </a:buClr>
              <a:buFont typeface="Wingdings" charset="2"/>
              <a:buChar char=""/>
            </a:pPr>
            <a:r>
              <a:rPr lang="en-US" sz="2400" dirty="0"/>
              <a:t> </a:t>
            </a:r>
            <a:r>
              <a:rPr lang="en-US" sz="2839" b="1" dirty="0"/>
              <a:t>Activity 2: Fruit Squash</a:t>
            </a:r>
          </a:p>
          <a:p>
            <a:pPr>
              <a:buClr>
                <a:srgbClr val="FFEB2F"/>
              </a:buClr>
              <a:buNone/>
            </a:pPr>
            <a:r>
              <a:rPr lang="en-US" sz="2400" dirty="0"/>
              <a:t>	Teacher writes the names of 4 or 5 fruits on the board and reads them through with the children, adding simple drawings if necessary. Teacher calls out “Fruit March!” and all the children begin marching on the spot. Teacher calls out a variety of actions linked to each fruit by its initial letter sound, </a:t>
            </a:r>
            <a:r>
              <a:rPr lang="en-US" sz="2400" dirty="0" err="1"/>
              <a:t>e.g</a:t>
            </a:r>
            <a:r>
              <a:rPr lang="en-US" sz="2400" dirty="0"/>
              <a:t>: leaping lemons, bouncing bananas and skipping strawberries (Take 10, No. 4). </a:t>
            </a:r>
          </a:p>
          <a:p>
            <a:pPr>
              <a:buNone/>
            </a:pPr>
            <a:endParaRPr lang="en-US" sz="2400" dirty="0"/>
          </a:p>
          <a:p>
            <a:pPr>
              <a:buClr>
                <a:srgbClr val="FFEB2F"/>
              </a:buClr>
              <a:buFont typeface="Wingdings" charset="2"/>
              <a:buChar char=""/>
            </a:pPr>
            <a:r>
              <a:rPr lang="en-US" sz="2839" dirty="0"/>
              <a:t>Resources: The ‘Take 10’ series in French and Spanish- </a:t>
            </a:r>
          </a:p>
          <a:p>
            <a:pPr>
              <a:buClr>
                <a:srgbClr val="FFEB2F"/>
              </a:buClr>
              <a:buNone/>
            </a:pPr>
            <a:r>
              <a:rPr lang="en-US" sz="2400" dirty="0"/>
              <a:t>	A resource for integrating the target language into daily</a:t>
            </a:r>
          </a:p>
          <a:p>
            <a:pPr>
              <a:buClr>
                <a:srgbClr val="FFEB2F"/>
              </a:buClr>
              <a:buNone/>
            </a:pPr>
            <a:r>
              <a:rPr lang="en-US" sz="2400" dirty="0"/>
              <a:t>	 physical activity in the primary school.</a:t>
            </a:r>
          </a:p>
          <a:p>
            <a:endParaRPr lang="en-US" dirty="0"/>
          </a:p>
        </p:txBody>
      </p:sp>
      <p:pic>
        <p:nvPicPr>
          <p:cNvPr id="5" name="Picture 4"/>
          <p:cNvPicPr>
            <a:picLocks noChangeAspect="1"/>
          </p:cNvPicPr>
          <p:nvPr/>
        </p:nvPicPr>
        <p:blipFill>
          <a:blip r:embed="rId2" cstate="print"/>
          <a:stretch>
            <a:fillRect/>
          </a:stretch>
        </p:blipFill>
        <p:spPr>
          <a:xfrm>
            <a:off x="7715272" y="5072074"/>
            <a:ext cx="1142976" cy="15716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b="1" dirty="0">
                <a:solidFill>
                  <a:srgbClr val="0070C0"/>
                </a:solidFill>
              </a:rPr>
              <a:t>Creative Development</a:t>
            </a:r>
          </a:p>
        </p:txBody>
      </p:sp>
      <p:sp>
        <p:nvSpPr>
          <p:cNvPr id="3" name="Content Placeholder 2"/>
          <p:cNvSpPr>
            <a:spLocks noGrp="1"/>
          </p:cNvSpPr>
          <p:nvPr>
            <p:ph idx="1"/>
          </p:nvPr>
        </p:nvSpPr>
        <p:spPr>
          <a:xfrm>
            <a:off x="0" y="1142984"/>
            <a:ext cx="9144000" cy="5715016"/>
          </a:xfrm>
        </p:spPr>
        <p:txBody>
          <a:bodyPr>
            <a:normAutofit fontScale="92500"/>
          </a:bodyPr>
          <a:lstStyle/>
          <a:p>
            <a:pPr>
              <a:buClr>
                <a:srgbClr val="000090"/>
              </a:buClr>
              <a:buFont typeface="Wingdings" charset="2"/>
              <a:buChar char=""/>
            </a:pPr>
            <a:r>
              <a:rPr lang="en-US" sz="2400" b="1" dirty="0"/>
              <a:t>Activity 1: Actions to a song</a:t>
            </a:r>
          </a:p>
          <a:p>
            <a:pPr>
              <a:buClr>
                <a:srgbClr val="000090"/>
              </a:buClr>
              <a:buNone/>
            </a:pPr>
            <a:r>
              <a:rPr lang="en-US" sz="2400" dirty="0"/>
              <a:t>	</a:t>
            </a:r>
            <a:r>
              <a:rPr lang="en-US" sz="2162" dirty="0"/>
              <a:t>Print out the words to a song in target language – this could be a simple action rhyme for younger children. Read through and discuss the text as a group – ensure children understand any new vocabulary. Make up actions to fit the words, and finish off by singing/dancing through the song (Drinkwater, 2008: 208).</a:t>
            </a:r>
            <a:endParaRPr lang="en-US" sz="2400" dirty="0"/>
          </a:p>
          <a:p>
            <a:pPr>
              <a:buNone/>
            </a:pPr>
            <a:endParaRPr lang="en-US" sz="2400" dirty="0"/>
          </a:p>
          <a:p>
            <a:pPr>
              <a:buClr>
                <a:srgbClr val="000090"/>
              </a:buClr>
              <a:buFont typeface="Wingdings" charset="2"/>
              <a:buChar char=""/>
            </a:pPr>
            <a:r>
              <a:rPr lang="en-US" sz="2400" dirty="0"/>
              <a:t> </a:t>
            </a:r>
            <a:r>
              <a:rPr lang="en-US" sz="2400" b="1" dirty="0"/>
              <a:t>Activity 2: Animal drawing</a:t>
            </a:r>
          </a:p>
          <a:p>
            <a:pPr>
              <a:buClr>
                <a:srgbClr val="000090"/>
              </a:buClr>
              <a:buNone/>
            </a:pPr>
            <a:r>
              <a:rPr lang="en-US" sz="2400" dirty="0"/>
              <a:t>	One at a time children come up to the board/take a piece of blank paper and a pen and begin to draw an animal – the rest of the class must raise their hands to guess in target language which animal is being drawn. Whoever guesses correctly takes the next turn (Drinkwater, 2008: 62).</a:t>
            </a:r>
          </a:p>
          <a:p>
            <a:pPr>
              <a:buNone/>
            </a:pPr>
            <a:endParaRPr lang="en-US" sz="2400" dirty="0"/>
          </a:p>
          <a:p>
            <a:pPr>
              <a:buClr>
                <a:srgbClr val="000090"/>
              </a:buClr>
              <a:buFont typeface="Wingdings" charset="2"/>
              <a:buChar char=""/>
            </a:pPr>
            <a:r>
              <a:rPr lang="en-US" sz="2400" dirty="0"/>
              <a:t>Resources: ‘</a:t>
            </a:r>
            <a:r>
              <a:rPr lang="en-US" sz="2400" dirty="0" err="1"/>
              <a:t>Chantez</a:t>
            </a:r>
            <a:r>
              <a:rPr lang="en-US" sz="2400" dirty="0"/>
              <a:t> Plus Fort- 20 French Songs’.</a:t>
            </a:r>
          </a:p>
          <a:p>
            <a:pPr>
              <a:buClr>
                <a:srgbClr val="000090"/>
              </a:buClr>
              <a:buNone/>
            </a:pPr>
            <a:r>
              <a:rPr lang="en-US" sz="2400" dirty="0"/>
              <a:t>	With CD and sheet music.</a:t>
            </a:r>
          </a:p>
          <a:p>
            <a:endParaRPr lang="en-US" dirty="0"/>
          </a:p>
        </p:txBody>
      </p:sp>
      <p:pic>
        <p:nvPicPr>
          <p:cNvPr id="5" name="Picture 4"/>
          <p:cNvPicPr>
            <a:picLocks noChangeAspect="1"/>
          </p:cNvPicPr>
          <p:nvPr/>
        </p:nvPicPr>
        <p:blipFill>
          <a:blip r:embed="rId2" cstate="print"/>
          <a:stretch>
            <a:fillRect/>
          </a:stretch>
        </p:blipFill>
        <p:spPr>
          <a:xfrm>
            <a:off x="7358082" y="5072074"/>
            <a:ext cx="1132251" cy="1572571"/>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p:spPr>
        <p:txBody>
          <a:bodyPr/>
          <a:lstStyle/>
          <a:p>
            <a:r>
              <a:rPr lang="en-US" b="1" dirty="0">
                <a:solidFill>
                  <a:srgbClr val="000090"/>
                </a:solidFill>
              </a:rPr>
              <a:t>References</a:t>
            </a:r>
          </a:p>
        </p:txBody>
      </p:sp>
      <p:sp>
        <p:nvSpPr>
          <p:cNvPr id="3" name="Content Placeholder 2"/>
          <p:cNvSpPr>
            <a:spLocks noGrp="1"/>
          </p:cNvSpPr>
          <p:nvPr>
            <p:ph idx="1"/>
          </p:nvPr>
        </p:nvSpPr>
        <p:spPr>
          <a:xfrm>
            <a:off x="0" y="1142984"/>
            <a:ext cx="9144000" cy="5715016"/>
          </a:xfrm>
        </p:spPr>
        <p:txBody>
          <a:bodyPr>
            <a:normAutofit/>
          </a:bodyPr>
          <a:lstStyle/>
          <a:p>
            <a:pPr>
              <a:buFont typeface="Wingdings" charset="2"/>
              <a:buChar char=""/>
            </a:pPr>
            <a:r>
              <a:rPr lang="en-US" sz="2000" dirty="0"/>
              <a:t>Bevis, R et al, (2007) </a:t>
            </a:r>
            <a:r>
              <a:rPr lang="en-US" sz="2000" i="1" dirty="0" err="1"/>
              <a:t>Chantez</a:t>
            </a:r>
            <a:r>
              <a:rPr lang="en-US" sz="2000" i="1" dirty="0"/>
              <a:t> Plus Fort!- 20 French Songs. </a:t>
            </a:r>
            <a:r>
              <a:rPr lang="en-US" sz="2000" dirty="0" err="1"/>
              <a:t>Dunstable</a:t>
            </a:r>
            <a:r>
              <a:rPr lang="en-US" sz="2000" dirty="0"/>
              <a:t>, Brilliant Publications.</a:t>
            </a:r>
          </a:p>
          <a:p>
            <a:pPr>
              <a:buNone/>
            </a:pPr>
            <a:endParaRPr lang="en-US" sz="2000" dirty="0"/>
          </a:p>
          <a:p>
            <a:pPr>
              <a:buFont typeface="Wingdings" charset="2"/>
              <a:buChar char=""/>
            </a:pPr>
            <a:r>
              <a:rPr lang="en-US" sz="2000" dirty="0"/>
              <a:t> Cave, S (2006) </a:t>
            </a:r>
            <a:r>
              <a:rPr lang="en-US" sz="2000" i="1" dirty="0"/>
              <a:t>100+ fun ideas for- </a:t>
            </a:r>
            <a:r>
              <a:rPr lang="en-US" sz="2000" i="1" dirty="0" err="1"/>
              <a:t>Practising</a:t>
            </a:r>
            <a:r>
              <a:rPr lang="en-US" sz="2000" i="1" dirty="0"/>
              <a:t> Modern Foreign languages in the Primary Classroom. </a:t>
            </a:r>
            <a:r>
              <a:rPr lang="en-US" sz="2000" dirty="0"/>
              <a:t>Poole, Brilliant Publications.</a:t>
            </a:r>
          </a:p>
          <a:p>
            <a:pPr>
              <a:buNone/>
            </a:pPr>
            <a:endParaRPr lang="en-US" sz="2000" dirty="0"/>
          </a:p>
          <a:p>
            <a:pPr>
              <a:buFont typeface="Wingdings" charset="2"/>
              <a:buChar char=""/>
            </a:pPr>
            <a:r>
              <a:rPr lang="en-US" sz="2000" dirty="0"/>
              <a:t> Drinkwater, N (2008) </a:t>
            </a:r>
            <a:r>
              <a:rPr lang="en-US" sz="2000" i="1" dirty="0"/>
              <a:t>Games and activities for Primary Modern Foreign Languages. </a:t>
            </a:r>
            <a:r>
              <a:rPr lang="en-US" sz="2000" dirty="0"/>
              <a:t>Harlow, Pearson Longman.</a:t>
            </a:r>
          </a:p>
          <a:p>
            <a:pPr>
              <a:buFont typeface="Wingdings" charset="2"/>
              <a:buChar char=""/>
            </a:pPr>
            <a:endParaRPr lang="en-US" sz="2000" dirty="0"/>
          </a:p>
          <a:p>
            <a:pPr>
              <a:buFont typeface="Wingdings" charset="2"/>
              <a:buChar char=""/>
            </a:pPr>
            <a:r>
              <a:rPr lang="en-US" sz="2000" dirty="0"/>
              <a:t> Devon County Council, (2004) </a:t>
            </a:r>
            <a:r>
              <a:rPr lang="en-US" sz="2000" i="1" dirty="0"/>
              <a:t>Take 10 en </a:t>
            </a:r>
            <a:r>
              <a:rPr lang="en-US" sz="2000" i="1" dirty="0" err="1"/>
              <a:t>français</a:t>
            </a:r>
            <a:r>
              <a:rPr lang="en-US" sz="2000" i="1" dirty="0"/>
              <a:t>.</a:t>
            </a:r>
            <a:r>
              <a:rPr lang="en-US" sz="2000" dirty="0"/>
              <a:t> Exeter, Devon Education Services.</a:t>
            </a:r>
          </a:p>
          <a:p>
            <a:pPr>
              <a:buNone/>
            </a:pPr>
            <a:endParaRPr lang="en-US" sz="2000" dirty="0"/>
          </a:p>
          <a:p>
            <a:pPr>
              <a:buFont typeface="Wingdings" charset="2"/>
              <a:buChar char=""/>
            </a:pPr>
            <a:r>
              <a:rPr lang="en-US" sz="2000" dirty="0"/>
              <a:t> Kent County Council (2002) </a:t>
            </a:r>
            <a:r>
              <a:rPr lang="en-US" sz="2000" i="1" dirty="0" err="1"/>
              <a:t>Pilote</a:t>
            </a:r>
            <a:r>
              <a:rPr lang="en-US" sz="2000" i="1" dirty="0"/>
              <a:t> </a:t>
            </a:r>
            <a:r>
              <a:rPr lang="en-US" sz="2000" i="1" dirty="0" err="1"/>
              <a:t>Moi</a:t>
            </a:r>
            <a:r>
              <a:rPr lang="en-US" sz="2000" i="1" dirty="0"/>
              <a:t>- Interactive. </a:t>
            </a:r>
            <a:r>
              <a:rPr lang="en-US" sz="2000" dirty="0"/>
              <a:t>Kent, Kent Educational Television.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368412"/>
          </a:xfrm>
        </p:spPr>
        <p:txBody>
          <a:bodyPr>
            <a:noAutofit/>
          </a:bodyPr>
          <a:lstStyle/>
          <a:p>
            <a:r>
              <a:rPr lang="en-GB" b="1" dirty="0" smtClean="0"/>
              <a:t>Modern Foreign Languages in KS1 and KS2</a:t>
            </a:r>
            <a:endParaRPr lang="en-GB" b="1" dirty="0"/>
          </a:p>
        </p:txBody>
      </p:sp>
      <p:pic>
        <p:nvPicPr>
          <p:cNvPr id="1026" name="Picture 2"/>
          <p:cNvPicPr>
            <a:picLocks noChangeAspect="1" noChangeArrowheads="1"/>
          </p:cNvPicPr>
          <p:nvPr/>
        </p:nvPicPr>
        <p:blipFill>
          <a:blip r:embed="rId2" cstate="print"/>
          <a:srcRect/>
          <a:stretch>
            <a:fillRect/>
          </a:stretch>
        </p:blipFill>
        <p:spPr bwMode="auto">
          <a:xfrm>
            <a:off x="4500562" y="1428736"/>
            <a:ext cx="4286280" cy="464347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285720" y="1428736"/>
            <a:ext cx="3857652" cy="464347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000108"/>
          </a:xfrm>
        </p:spPr>
        <p:txBody>
          <a:bodyPr>
            <a:normAutofit/>
          </a:bodyPr>
          <a:lstStyle/>
          <a:p>
            <a:r>
              <a:rPr lang="en-GB" sz="5400" b="1" u="sng" dirty="0"/>
              <a:t>Teaching Approaches</a:t>
            </a:r>
          </a:p>
        </p:txBody>
      </p:sp>
      <p:sp>
        <p:nvSpPr>
          <p:cNvPr id="3" name="Content Placeholder 2"/>
          <p:cNvSpPr>
            <a:spLocks noGrp="1"/>
          </p:cNvSpPr>
          <p:nvPr>
            <p:ph idx="1"/>
          </p:nvPr>
        </p:nvSpPr>
        <p:spPr>
          <a:xfrm>
            <a:off x="0" y="1000108"/>
            <a:ext cx="9144000" cy="5857892"/>
          </a:xfrm>
        </p:spPr>
        <p:txBody>
          <a:bodyPr/>
          <a:lstStyle/>
          <a:p>
            <a:r>
              <a:rPr lang="en-GB" b="1" dirty="0"/>
              <a:t>The Key Stage 2 Framework suggests that language learning stimulates children’s creativity and supports </a:t>
            </a:r>
            <a:r>
              <a:rPr lang="en-GB" b="1" dirty="0" err="1"/>
              <a:t>oracy</a:t>
            </a:r>
            <a:r>
              <a:rPr lang="en-GB" b="1" dirty="0"/>
              <a:t> and literacy. Therefore,</a:t>
            </a:r>
          </a:p>
          <a:p>
            <a:r>
              <a:rPr lang="en-GB" b="1" dirty="0"/>
              <a:t>Have fun and be creative!</a:t>
            </a:r>
          </a:p>
          <a:p>
            <a:r>
              <a:rPr lang="en-GB" b="1" dirty="0"/>
              <a:t>Use songs, rhymes, stories, drama and games.</a:t>
            </a:r>
          </a:p>
          <a:p>
            <a:r>
              <a:rPr lang="en-GB" b="1" dirty="0"/>
              <a:t>Place emphasis on the speaking and listening skills of the Framework. </a:t>
            </a:r>
          </a:p>
          <a:p>
            <a:r>
              <a:rPr lang="en-GB" b="1" dirty="0"/>
              <a:t> Integrate language into the daily routine (weather, praise, date, register).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928670"/>
          </a:xfrm>
        </p:spPr>
        <p:txBody>
          <a:bodyPr>
            <a:normAutofit/>
          </a:bodyPr>
          <a:lstStyle/>
          <a:p>
            <a:r>
              <a:rPr lang="en-GB" b="1" u="sng" dirty="0"/>
              <a:t>Start Early!</a:t>
            </a:r>
          </a:p>
        </p:txBody>
      </p:sp>
      <p:sp>
        <p:nvSpPr>
          <p:cNvPr id="3" name="Content Placeholder 2"/>
          <p:cNvSpPr>
            <a:spLocks noGrp="1"/>
          </p:cNvSpPr>
          <p:nvPr>
            <p:ph idx="1"/>
          </p:nvPr>
        </p:nvSpPr>
        <p:spPr>
          <a:xfrm>
            <a:off x="0" y="857232"/>
            <a:ext cx="9144000" cy="6000768"/>
          </a:xfrm>
        </p:spPr>
        <p:txBody>
          <a:bodyPr>
            <a:normAutofit/>
          </a:bodyPr>
          <a:lstStyle/>
          <a:p>
            <a:r>
              <a:rPr lang="en-GB" sz="2800" b="1" dirty="0"/>
              <a:t>Primary aged children are excellent mimics. They usually thoroughly enjoy rhymes and songs and having a go at speaking the new language. </a:t>
            </a:r>
          </a:p>
          <a:p>
            <a:r>
              <a:rPr lang="en-GB" sz="2800" b="1" dirty="0"/>
              <a:t>In contrast to post-11 language learners, they respond enthusiastically when experimenting with the sounds of the new language. </a:t>
            </a:r>
          </a:p>
          <a:p>
            <a:r>
              <a:rPr lang="en-GB" sz="2800" b="1" dirty="0"/>
              <a:t>Increasing age shows a decline in the quality of native-like pronunciation. </a:t>
            </a:r>
          </a:p>
          <a:p>
            <a:r>
              <a:rPr lang="en-GB" sz="2800" b="1" dirty="0"/>
              <a:t>Starting age determines levels of accuracy in pronunciation and the mastery of the phonetic system. </a:t>
            </a:r>
          </a:p>
          <a:p>
            <a:pPr algn="r">
              <a:buNone/>
            </a:pPr>
            <a:endParaRPr lang="en-GB" sz="2800" dirty="0"/>
          </a:p>
          <a:p>
            <a:pPr algn="r">
              <a:buNone/>
            </a:pPr>
            <a:r>
              <a:rPr lang="en-GB" sz="1800" dirty="0"/>
              <a:t>Martin, C. (2008) </a:t>
            </a:r>
            <a:r>
              <a:rPr lang="en-GB" sz="1800" i="1" dirty="0"/>
              <a:t>Achieving QTS, Primary Languages: Effective Learning and Teaching. Exeter</a:t>
            </a:r>
            <a:r>
              <a:rPr lang="en-GB" sz="1800" dirty="0"/>
              <a:t>: Learning Matters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928670"/>
          </a:xfrm>
        </p:spPr>
        <p:txBody>
          <a:bodyPr>
            <a:normAutofit/>
          </a:bodyPr>
          <a:lstStyle/>
          <a:p>
            <a:r>
              <a:rPr lang="en-GB" sz="5400" b="1" u="sng" dirty="0"/>
              <a:t>Top Tip</a:t>
            </a:r>
          </a:p>
        </p:txBody>
      </p:sp>
      <p:sp>
        <p:nvSpPr>
          <p:cNvPr id="3" name="Content Placeholder 2"/>
          <p:cNvSpPr>
            <a:spLocks noGrp="1"/>
          </p:cNvSpPr>
          <p:nvPr>
            <p:ph idx="1"/>
          </p:nvPr>
        </p:nvSpPr>
        <p:spPr>
          <a:xfrm>
            <a:off x="0" y="1000108"/>
            <a:ext cx="9144000" cy="5857892"/>
          </a:xfrm>
        </p:spPr>
        <p:txBody>
          <a:bodyPr/>
          <a:lstStyle/>
          <a:p>
            <a:r>
              <a:rPr lang="en-GB" b="1" dirty="0"/>
              <a:t>If you are worried about remembering vocabulary and key phrases, create an MFL display in your classroom where you can display the key vocabulary and phrases associated with the topic you are studying. Therefore, both you and the children can use the display to use the words in the daily routine and revise them.  </a:t>
            </a:r>
          </a:p>
          <a:p>
            <a:endParaRPr lang="en-GB" dirty="0"/>
          </a:p>
          <a:p>
            <a:pPr>
              <a:buNone/>
            </a:pPr>
            <a:r>
              <a:rPr lang="en-GB" dirty="0"/>
              <a:t>  </a:t>
            </a:r>
          </a:p>
        </p:txBody>
      </p:sp>
      <p:pic>
        <p:nvPicPr>
          <p:cNvPr id="6" name="Picture 2"/>
          <p:cNvPicPr>
            <a:picLocks noChangeAspect="1" noChangeArrowheads="1"/>
          </p:cNvPicPr>
          <p:nvPr/>
        </p:nvPicPr>
        <p:blipFill>
          <a:blip r:embed="rId2" cstate="print"/>
          <a:srcRect/>
          <a:stretch>
            <a:fillRect/>
          </a:stretch>
        </p:blipFill>
        <p:spPr bwMode="auto">
          <a:xfrm>
            <a:off x="4214810" y="4500570"/>
            <a:ext cx="2643206" cy="2066139"/>
          </a:xfrm>
          <a:prstGeom prst="rect">
            <a:avLst/>
          </a:prstGeom>
          <a:noFill/>
          <a:ln w="9525">
            <a:noFill/>
            <a:miter lim="800000"/>
            <a:headEnd/>
            <a:tailEnd/>
          </a:ln>
        </p:spPr>
      </p:pic>
      <p:pic>
        <p:nvPicPr>
          <p:cNvPr id="7" name="Picture 3"/>
          <p:cNvPicPr>
            <a:picLocks noChangeAspect="1" noChangeArrowheads="1"/>
          </p:cNvPicPr>
          <p:nvPr/>
        </p:nvPicPr>
        <p:blipFill>
          <a:blip r:embed="rId3" cstate="print"/>
          <a:srcRect/>
          <a:stretch>
            <a:fillRect/>
          </a:stretch>
        </p:blipFill>
        <p:spPr bwMode="auto">
          <a:xfrm>
            <a:off x="1571604" y="4500570"/>
            <a:ext cx="2571768" cy="20717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000108"/>
          </a:xfrm>
        </p:spPr>
        <p:txBody>
          <a:bodyPr/>
          <a:lstStyle/>
          <a:p>
            <a:r>
              <a:rPr lang="en-GB" b="1" u="sng" dirty="0"/>
              <a:t>Display Ideas</a:t>
            </a:r>
          </a:p>
        </p:txBody>
      </p:sp>
      <p:pic>
        <p:nvPicPr>
          <p:cNvPr id="1027" name="Picture 3" descr="http://1015theeagle.com/images/uploads/simp2006_HomerArmsCrossed_f.jpg"/>
          <p:cNvPicPr>
            <a:picLocks noChangeAspect="1" noChangeArrowheads="1"/>
          </p:cNvPicPr>
          <p:nvPr/>
        </p:nvPicPr>
        <p:blipFill>
          <a:blip r:embed="rId2" r:link="rId3" cstate="print"/>
          <a:srcRect/>
          <a:stretch>
            <a:fillRect/>
          </a:stretch>
        </p:blipFill>
        <p:spPr bwMode="auto">
          <a:xfrm>
            <a:off x="357158" y="1142984"/>
            <a:ext cx="1428760" cy="1785950"/>
          </a:xfrm>
          <a:prstGeom prst="rect">
            <a:avLst/>
          </a:prstGeom>
          <a:noFill/>
          <a:ln w="38100">
            <a:solidFill>
              <a:srgbClr val="000000"/>
            </a:solidFill>
            <a:miter lim="800000"/>
            <a:headEnd/>
            <a:tailEnd/>
          </a:ln>
        </p:spPr>
      </p:pic>
      <p:sp>
        <p:nvSpPr>
          <p:cNvPr id="1028" name="Text Box 4"/>
          <p:cNvSpPr txBox="1">
            <a:spLocks noChangeArrowheads="1"/>
          </p:cNvSpPr>
          <p:nvPr/>
        </p:nvSpPr>
        <p:spPr bwMode="auto">
          <a:xfrm>
            <a:off x="357158" y="3000372"/>
            <a:ext cx="1428760" cy="571500"/>
          </a:xfrm>
          <a:prstGeom prst="rect">
            <a:avLst/>
          </a:prstGeom>
          <a:solidFill>
            <a:srgbClr val="FFFF00"/>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400" b="0" i="0" u="none" strike="noStrike" cap="none" normalizeH="0" baseline="0" dirty="0">
                <a:ln>
                  <a:noFill/>
                </a:ln>
                <a:solidFill>
                  <a:schemeClr val="tx1"/>
                </a:solidFill>
                <a:effectLst/>
                <a:latin typeface="Comic Sans MS" pitchFamily="66" charset="0"/>
                <a:ea typeface="SimSun" pitchFamily="2" charset="-122"/>
                <a:cs typeface="Arial" pitchFamily="34" charset="0"/>
              </a:rPr>
              <a:t>El padre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29" name="Picture 5" descr="http://www.esimpsons.com/img/m/marge_simpson-0.gif"/>
          <p:cNvPicPr>
            <a:picLocks noChangeAspect="1" noChangeArrowheads="1"/>
          </p:cNvPicPr>
          <p:nvPr/>
        </p:nvPicPr>
        <p:blipFill>
          <a:blip r:embed="rId4" r:link="rId5" cstate="print"/>
          <a:srcRect/>
          <a:stretch>
            <a:fillRect/>
          </a:stretch>
        </p:blipFill>
        <p:spPr bwMode="auto">
          <a:xfrm>
            <a:off x="2214546" y="1142984"/>
            <a:ext cx="1714512" cy="1785950"/>
          </a:xfrm>
          <a:prstGeom prst="rect">
            <a:avLst/>
          </a:prstGeom>
          <a:noFill/>
          <a:ln w="9525">
            <a:solidFill>
              <a:schemeClr val="tx1">
                <a:alpha val="75000"/>
              </a:schemeClr>
            </a:solidFill>
            <a:miter lim="800000"/>
            <a:headEnd/>
            <a:tailEnd/>
          </a:ln>
        </p:spPr>
      </p:pic>
      <p:sp>
        <p:nvSpPr>
          <p:cNvPr id="1030" name="Text Box 6"/>
          <p:cNvSpPr txBox="1">
            <a:spLocks noChangeArrowheads="1"/>
          </p:cNvSpPr>
          <p:nvPr/>
        </p:nvSpPr>
        <p:spPr bwMode="auto">
          <a:xfrm>
            <a:off x="2214546" y="2928934"/>
            <a:ext cx="1714512" cy="571500"/>
          </a:xfrm>
          <a:prstGeom prst="rect">
            <a:avLst/>
          </a:prstGeom>
          <a:solidFill>
            <a:srgbClr val="FF0000"/>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400" b="0" i="0" u="none" strike="noStrike" cap="none" normalizeH="0" baseline="0" dirty="0">
                <a:ln>
                  <a:noFill/>
                </a:ln>
                <a:solidFill>
                  <a:srgbClr val="FFFFFF"/>
                </a:solidFill>
                <a:effectLst/>
                <a:latin typeface="Comic Sans MS" pitchFamily="66" charset="0"/>
                <a:ea typeface="SimSun" pitchFamily="2" charset="-122"/>
                <a:cs typeface="Arial" pitchFamily="34" charset="0"/>
              </a:rPr>
              <a:t>La </a:t>
            </a:r>
            <a:r>
              <a:rPr kumimoji="0" lang="en-GB" altLang="zh-CN" sz="2400" b="0" i="0" u="none" strike="noStrike" cap="none" normalizeH="0" baseline="0" dirty="0" err="1">
                <a:ln>
                  <a:noFill/>
                </a:ln>
                <a:solidFill>
                  <a:srgbClr val="FFFFFF"/>
                </a:solidFill>
                <a:effectLst/>
                <a:latin typeface="Comic Sans MS" pitchFamily="66" charset="0"/>
                <a:ea typeface="SimSun" pitchFamily="2" charset="-122"/>
                <a:cs typeface="Arial" pitchFamily="34" charset="0"/>
              </a:rPr>
              <a:t>madre</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31" name="Picture 7" descr="http://www.amoeba.com/dynamic-images/blog/381Bart-Simpson-Posters.jpg"/>
          <p:cNvPicPr>
            <a:picLocks noChangeAspect="1" noChangeArrowheads="1"/>
          </p:cNvPicPr>
          <p:nvPr/>
        </p:nvPicPr>
        <p:blipFill>
          <a:blip r:embed="rId6" r:link="rId7" cstate="print"/>
          <a:srcRect/>
          <a:stretch>
            <a:fillRect/>
          </a:stretch>
        </p:blipFill>
        <p:spPr bwMode="auto">
          <a:xfrm>
            <a:off x="4286248" y="1142984"/>
            <a:ext cx="1928826" cy="1785950"/>
          </a:xfrm>
          <a:prstGeom prst="rect">
            <a:avLst/>
          </a:prstGeom>
          <a:noFill/>
          <a:ln w="9525">
            <a:solidFill>
              <a:schemeClr val="tx1"/>
            </a:solidFill>
            <a:miter lim="800000"/>
            <a:headEnd/>
            <a:tailEnd/>
          </a:ln>
        </p:spPr>
      </p:pic>
      <p:sp>
        <p:nvSpPr>
          <p:cNvPr id="1032" name="Text Box 8"/>
          <p:cNvSpPr txBox="1">
            <a:spLocks noChangeArrowheads="1"/>
          </p:cNvSpPr>
          <p:nvPr/>
        </p:nvSpPr>
        <p:spPr bwMode="auto">
          <a:xfrm>
            <a:off x="4286248" y="2928934"/>
            <a:ext cx="1928826" cy="571500"/>
          </a:xfrm>
          <a:prstGeom prst="rect">
            <a:avLst/>
          </a:prstGeom>
          <a:solidFill>
            <a:srgbClr val="00CCFF"/>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400" b="0" i="0" u="none" strike="noStrike" cap="none" normalizeH="0" baseline="0" dirty="0">
                <a:ln>
                  <a:noFill/>
                </a:ln>
                <a:solidFill>
                  <a:schemeClr val="tx1"/>
                </a:solidFill>
                <a:effectLst/>
                <a:latin typeface="Comic Sans MS" pitchFamily="66" charset="0"/>
                <a:ea typeface="SimSun" pitchFamily="2" charset="-122"/>
                <a:cs typeface="Arial" pitchFamily="34" charset="0"/>
              </a:rPr>
              <a:t>El </a:t>
            </a:r>
            <a:r>
              <a:rPr kumimoji="0" lang="en-GB" altLang="zh-CN" sz="2400" b="0" i="0" u="none" strike="noStrike" cap="none" normalizeH="0" baseline="0" dirty="0" err="1">
                <a:ln>
                  <a:noFill/>
                </a:ln>
                <a:solidFill>
                  <a:schemeClr val="tx1"/>
                </a:solidFill>
                <a:effectLst/>
                <a:latin typeface="Comic Sans MS" pitchFamily="66" charset="0"/>
                <a:ea typeface="SimSun" pitchFamily="2" charset="-122"/>
                <a:cs typeface="Arial" pitchFamily="34" charset="0"/>
              </a:rPr>
              <a:t>hermano</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33" name="Picture 9" descr="http://upload.wikimedia.org/wikipedia/en/archive/e/ec/20090114213224!Lisa_Simpson.png"/>
          <p:cNvPicPr>
            <a:picLocks noChangeAspect="1" noChangeArrowheads="1"/>
          </p:cNvPicPr>
          <p:nvPr/>
        </p:nvPicPr>
        <p:blipFill>
          <a:blip r:embed="rId8" r:link="rId9" cstate="print"/>
          <a:srcRect/>
          <a:stretch>
            <a:fillRect/>
          </a:stretch>
        </p:blipFill>
        <p:spPr bwMode="auto">
          <a:xfrm>
            <a:off x="6572264" y="1214422"/>
            <a:ext cx="2209800" cy="1714512"/>
          </a:xfrm>
          <a:prstGeom prst="rect">
            <a:avLst/>
          </a:prstGeom>
          <a:solidFill>
            <a:srgbClr val="FFFFFF"/>
          </a:solidFill>
          <a:ln w="38100">
            <a:solidFill>
              <a:srgbClr val="000000"/>
            </a:solidFill>
            <a:miter lim="800000"/>
            <a:headEnd/>
            <a:tailEnd/>
          </a:ln>
        </p:spPr>
      </p:pic>
      <p:sp>
        <p:nvSpPr>
          <p:cNvPr id="1034" name="Text Box 10"/>
          <p:cNvSpPr txBox="1">
            <a:spLocks noChangeArrowheads="1"/>
          </p:cNvSpPr>
          <p:nvPr/>
        </p:nvSpPr>
        <p:spPr bwMode="auto">
          <a:xfrm>
            <a:off x="6572264" y="3000372"/>
            <a:ext cx="2209800" cy="571500"/>
          </a:xfrm>
          <a:prstGeom prst="rect">
            <a:avLst/>
          </a:prstGeom>
          <a:solidFill>
            <a:srgbClr val="FF99CC"/>
          </a:solid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400" b="0" i="0" u="none" strike="noStrike" cap="none" normalizeH="0" baseline="0" dirty="0">
                <a:ln>
                  <a:noFill/>
                </a:ln>
                <a:solidFill>
                  <a:schemeClr val="tx1"/>
                </a:solidFill>
                <a:effectLst/>
                <a:latin typeface="Comic Sans MS" pitchFamily="66" charset="0"/>
                <a:ea typeface="SimSun" pitchFamily="2" charset="-122"/>
                <a:cs typeface="Arial" pitchFamily="34" charset="0"/>
              </a:rPr>
              <a:t>La </a:t>
            </a:r>
            <a:r>
              <a:rPr kumimoji="0" lang="en-GB" altLang="zh-CN" sz="2400" b="0" i="0" u="none" strike="noStrike" cap="none" normalizeH="0" baseline="0" dirty="0" err="1">
                <a:ln>
                  <a:noFill/>
                </a:ln>
                <a:solidFill>
                  <a:schemeClr val="tx1"/>
                </a:solidFill>
                <a:effectLst/>
                <a:latin typeface="Comic Sans MS" pitchFamily="66" charset="0"/>
                <a:ea typeface="SimSun" pitchFamily="2" charset="-122"/>
                <a:cs typeface="Arial" pitchFamily="34" charset="0"/>
              </a:rPr>
              <a:t>hermana</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1035" name="Text Box 11"/>
          <p:cNvSpPr txBox="1">
            <a:spLocks noChangeArrowheads="1"/>
          </p:cNvSpPr>
          <p:nvPr/>
        </p:nvSpPr>
        <p:spPr bwMode="auto">
          <a:xfrm>
            <a:off x="214282" y="3857628"/>
            <a:ext cx="2428892" cy="271464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200" b="1" i="0" u="none" strike="noStrike" cap="none" normalizeH="0" baseline="0" dirty="0" err="1">
                <a:ln>
                  <a:noFill/>
                </a:ln>
                <a:solidFill>
                  <a:schemeClr val="tx1"/>
                </a:solidFill>
                <a:effectLst/>
                <a:latin typeface="Comic Sans MS" pitchFamily="66" charset="0"/>
                <a:ea typeface="SimSun" pitchFamily="2" charset="-122"/>
                <a:cs typeface="Arial" pitchFamily="34" charset="0"/>
              </a:rPr>
              <a:t>Tiempo</a:t>
            </a:r>
            <a:r>
              <a:rPr kumimoji="0" lang="en-GB" altLang="zh-CN" sz="2200" b="1" i="0" u="none" strike="noStrike" cap="none" normalizeH="0" baseline="0" dirty="0">
                <a:ln>
                  <a:noFill/>
                </a:ln>
                <a:solidFill>
                  <a:schemeClr val="tx1"/>
                </a:solidFill>
                <a:effectLst/>
                <a:latin typeface="Comic Sans MS" pitchFamily="66" charset="0"/>
                <a:ea typeface="SimSun" pitchFamily="2" charset="-122"/>
                <a:cs typeface="Arial" pitchFamily="34" charset="0"/>
              </a:rPr>
              <a:t> de </a:t>
            </a:r>
            <a:r>
              <a:rPr kumimoji="0" lang="en-GB" altLang="zh-CN" sz="2200" b="1" i="0" u="none" strike="noStrike" cap="none" normalizeH="0" baseline="0" dirty="0" err="1">
                <a:ln>
                  <a:noFill/>
                </a:ln>
                <a:solidFill>
                  <a:schemeClr val="tx1"/>
                </a:solidFill>
                <a:effectLst/>
                <a:latin typeface="Comic Sans MS" pitchFamily="66" charset="0"/>
                <a:ea typeface="SimSun" pitchFamily="2" charset="-122"/>
                <a:cs typeface="Arial" pitchFamily="34" charset="0"/>
              </a:rPr>
              <a:t>Oro</a:t>
            </a:r>
            <a:endParaRPr kumimoji="0" lang="en-GB" altLang="zh-CN" sz="2200" b="1" i="0" u="none" strike="noStrike" cap="none" normalizeH="0" baseline="0" dirty="0">
              <a:ln>
                <a:noFill/>
              </a:ln>
              <a:solidFill>
                <a:schemeClr val="tx1"/>
              </a:solidFill>
              <a:effectLst/>
              <a:latin typeface="Comic Sans MS" pitchFamily="66" charset="0"/>
              <a:ea typeface="SimSun" pitchFamily="2" charset="-122"/>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GB" altLang="zh-CN" sz="2200" b="0" i="0" u="none" strike="noStrike" cap="none" normalizeH="0" baseline="0" dirty="0">
              <a:ln>
                <a:noFill/>
              </a:ln>
              <a:solidFill>
                <a:schemeClr val="tx1"/>
              </a:solidFill>
              <a:effectLst/>
              <a:latin typeface="Comic Sans MS" pitchFamily="66" charset="0"/>
              <a:ea typeface="SimSun" pitchFamily="2" charset="-122"/>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GB" altLang="zh-CN" sz="2200" b="0" i="0" u="none" strike="noStrike" cap="none" normalizeH="0" baseline="0" dirty="0">
              <a:ln>
                <a:noFill/>
              </a:ln>
              <a:solidFill>
                <a:schemeClr val="tx1"/>
              </a:solidFill>
              <a:effectLst/>
              <a:latin typeface="Comic Sans MS" pitchFamily="66" charset="0"/>
              <a:ea typeface="SimSun" pitchFamily="2" charset="-122"/>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36" name="Picture 12" descr="j0232180[1]"/>
          <p:cNvPicPr>
            <a:picLocks noChangeAspect="1" noChangeArrowheads="1"/>
          </p:cNvPicPr>
          <p:nvPr/>
        </p:nvPicPr>
        <p:blipFill>
          <a:blip r:embed="rId10" cstate="print"/>
          <a:srcRect/>
          <a:stretch>
            <a:fillRect/>
          </a:stretch>
        </p:blipFill>
        <p:spPr bwMode="auto">
          <a:xfrm>
            <a:off x="500034" y="4500570"/>
            <a:ext cx="1938338" cy="1790700"/>
          </a:xfrm>
          <a:prstGeom prst="rect">
            <a:avLst/>
          </a:prstGeom>
          <a:noFill/>
          <a:ln w="9525">
            <a:noFill/>
            <a:miter lim="800000"/>
            <a:headEnd/>
            <a:tailEnd/>
          </a:ln>
        </p:spPr>
      </p:pic>
      <p:sp>
        <p:nvSpPr>
          <p:cNvPr id="1037" name="Text Box 13"/>
          <p:cNvSpPr txBox="1">
            <a:spLocks noChangeArrowheads="1"/>
          </p:cNvSpPr>
          <p:nvPr/>
        </p:nvSpPr>
        <p:spPr bwMode="auto">
          <a:xfrm>
            <a:off x="2857488" y="3857628"/>
            <a:ext cx="2286016" cy="264320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200" b="1" i="0" u="none" strike="noStrike" cap="none" normalizeH="0" baseline="0" dirty="0">
                <a:ln>
                  <a:noFill/>
                </a:ln>
                <a:solidFill>
                  <a:schemeClr val="tx1"/>
                </a:solidFill>
                <a:effectLst/>
                <a:latin typeface="Comic Sans MS" pitchFamily="66" charset="0"/>
                <a:ea typeface="SimSun" pitchFamily="2" charset="-122"/>
                <a:cs typeface="Arial" pitchFamily="34" charset="0"/>
              </a:rPr>
              <a:t>¡A comer!</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GB" altLang="zh-CN" sz="2200" b="0" i="0" u="none" strike="noStrike" cap="none" normalizeH="0" baseline="0" dirty="0">
              <a:ln>
                <a:noFill/>
              </a:ln>
              <a:solidFill>
                <a:schemeClr val="tx1"/>
              </a:solidFill>
              <a:effectLst/>
              <a:latin typeface="Comic Sans MS" pitchFamily="66" charset="0"/>
              <a:ea typeface="SimSun" pitchFamily="2" charset="-122"/>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38" name="Picture 14" descr="j0398005[1]"/>
          <p:cNvPicPr>
            <a:picLocks noChangeAspect="1" noChangeArrowheads="1"/>
          </p:cNvPicPr>
          <p:nvPr/>
        </p:nvPicPr>
        <p:blipFill>
          <a:blip r:embed="rId11" cstate="print"/>
          <a:srcRect/>
          <a:stretch>
            <a:fillRect/>
          </a:stretch>
        </p:blipFill>
        <p:spPr bwMode="auto">
          <a:xfrm>
            <a:off x="3143240" y="4500570"/>
            <a:ext cx="1714512" cy="1600200"/>
          </a:xfrm>
          <a:prstGeom prst="rect">
            <a:avLst/>
          </a:prstGeom>
          <a:noFill/>
          <a:ln w="9525">
            <a:noFill/>
            <a:miter lim="800000"/>
            <a:headEnd/>
            <a:tailEnd/>
          </a:ln>
        </p:spPr>
      </p:pic>
      <p:sp>
        <p:nvSpPr>
          <p:cNvPr id="1041" name="Text Box 17"/>
          <p:cNvSpPr txBox="1">
            <a:spLocks noChangeArrowheads="1"/>
          </p:cNvSpPr>
          <p:nvPr/>
        </p:nvSpPr>
        <p:spPr bwMode="auto">
          <a:xfrm>
            <a:off x="5429256" y="3857628"/>
            <a:ext cx="2286016" cy="2643206"/>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GB" altLang="zh-CN" sz="2200" b="1" i="0" u="none" strike="noStrike" cap="none" normalizeH="0" baseline="0" dirty="0">
                <a:ln>
                  <a:noFill/>
                </a:ln>
                <a:solidFill>
                  <a:schemeClr val="tx1"/>
                </a:solidFill>
                <a:effectLst/>
                <a:latin typeface="Comic Sans MS" pitchFamily="66" charset="0"/>
                <a:ea typeface="SimSun" pitchFamily="2" charset="-122"/>
                <a:cs typeface="Arial" pitchFamily="34" charset="0"/>
              </a:rPr>
              <a:t>¡A </a:t>
            </a:r>
            <a:r>
              <a:rPr kumimoji="0" lang="en-GB" altLang="zh-CN" sz="2200" b="1" i="0" u="none" strike="noStrike" cap="none" normalizeH="0" baseline="0" dirty="0" err="1">
                <a:ln>
                  <a:noFill/>
                </a:ln>
                <a:solidFill>
                  <a:schemeClr val="tx1"/>
                </a:solidFill>
                <a:effectLst/>
                <a:latin typeface="Comic Sans MS" pitchFamily="66" charset="0"/>
                <a:ea typeface="SimSun" pitchFamily="2" charset="-122"/>
                <a:cs typeface="Arial" pitchFamily="34" charset="0"/>
              </a:rPr>
              <a:t>jugar</a:t>
            </a:r>
            <a:r>
              <a:rPr kumimoji="0" lang="en-GB" altLang="zh-CN" sz="2200" b="1" i="0" u="none" strike="noStrike" cap="none" normalizeH="0" baseline="0" dirty="0">
                <a:ln>
                  <a:noFill/>
                </a:ln>
                <a:solidFill>
                  <a:schemeClr val="tx1"/>
                </a:solidFill>
                <a:effectLst/>
                <a:latin typeface="Comic Sans MS" pitchFamily="66" charset="0"/>
                <a:ea typeface="SimSun" pitchFamily="2" charset="-122"/>
                <a:cs typeface="Arial" pitchFamily="34" charset="0"/>
              </a:rPr>
              <a:t>!</a:t>
            </a: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GB" altLang="zh-CN" sz="2200" b="0" i="0" u="none" strike="noStrike" cap="none" normalizeH="0" baseline="0" dirty="0">
              <a:ln>
                <a:noFill/>
              </a:ln>
              <a:solidFill>
                <a:schemeClr val="tx1"/>
              </a:solidFill>
              <a:effectLst/>
              <a:latin typeface="Comic Sans MS" pitchFamily="66" charset="0"/>
              <a:ea typeface="SimSun" pitchFamily="2" charset="-122"/>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GB" altLang="zh-CN" sz="2200" b="0" i="0" u="none" strike="noStrike" cap="none" normalizeH="0" baseline="0" dirty="0">
              <a:ln>
                <a:noFill/>
              </a:ln>
              <a:solidFill>
                <a:schemeClr val="tx1"/>
              </a:solidFill>
              <a:effectLst/>
              <a:latin typeface="Comic Sans MS" pitchFamily="66" charset="0"/>
              <a:ea typeface="SimSun" pitchFamily="2" charset="-122"/>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1042" name="Picture 18" descr="j0232055[1]"/>
          <p:cNvPicPr>
            <a:picLocks noChangeAspect="1" noChangeArrowheads="1"/>
          </p:cNvPicPr>
          <p:nvPr/>
        </p:nvPicPr>
        <p:blipFill>
          <a:blip r:embed="rId12" cstate="print"/>
          <a:srcRect/>
          <a:stretch>
            <a:fillRect/>
          </a:stretch>
        </p:blipFill>
        <p:spPr bwMode="auto">
          <a:xfrm>
            <a:off x="5643570" y="4500570"/>
            <a:ext cx="1857388" cy="12858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071546"/>
          </a:xfrm>
        </p:spPr>
        <p:txBody>
          <a:bodyPr>
            <a:normAutofit/>
          </a:bodyPr>
          <a:lstStyle/>
          <a:p>
            <a:r>
              <a:rPr lang="en-GB" sz="4800" b="1" u="sng" dirty="0"/>
              <a:t>Useful Websites</a:t>
            </a:r>
          </a:p>
        </p:txBody>
      </p:sp>
      <p:sp>
        <p:nvSpPr>
          <p:cNvPr id="7" name="Content Placeholder 6"/>
          <p:cNvSpPr>
            <a:spLocks noGrp="1"/>
          </p:cNvSpPr>
          <p:nvPr>
            <p:ph idx="1"/>
          </p:nvPr>
        </p:nvSpPr>
        <p:spPr>
          <a:xfrm>
            <a:off x="0" y="1071546"/>
            <a:ext cx="9144000" cy="5786454"/>
          </a:xfrm>
        </p:spPr>
        <p:txBody>
          <a:bodyPr/>
          <a:lstStyle/>
          <a:p>
            <a:r>
              <a:rPr lang="en-GB" b="1" dirty="0">
                <a:solidFill>
                  <a:srgbClr val="FF0000"/>
                </a:solidFill>
              </a:rPr>
              <a:t>Little Linguist</a:t>
            </a:r>
            <a:r>
              <a:rPr lang="en-GB" b="1" dirty="0"/>
              <a:t> </a:t>
            </a:r>
            <a:r>
              <a:rPr lang="en-GB" dirty="0"/>
              <a:t>sells excellent resources in many languages. Resources include: story books, DVDs, CDs, flashcards, posters, stickers/rewards, puppets and schemes of work. </a:t>
            </a:r>
            <a:r>
              <a:rPr lang="en-GB" dirty="0">
                <a:hlinkClick r:id="rId2"/>
              </a:rPr>
              <a:t>http://www.little-linguist.co.uk/</a:t>
            </a:r>
            <a:r>
              <a:rPr lang="en-GB" dirty="0"/>
              <a:t> </a:t>
            </a:r>
          </a:p>
          <a:p>
            <a:r>
              <a:rPr lang="en-GB" dirty="0"/>
              <a:t>The </a:t>
            </a:r>
            <a:r>
              <a:rPr lang="en-GB" b="1" dirty="0">
                <a:solidFill>
                  <a:srgbClr val="FF0000"/>
                </a:solidFill>
              </a:rPr>
              <a:t>QCDA schemes of work</a:t>
            </a:r>
            <a:r>
              <a:rPr lang="en-GB" b="1" dirty="0"/>
              <a:t> </a:t>
            </a:r>
            <a:r>
              <a:rPr lang="en-GB" dirty="0"/>
              <a:t>for Spanish, French and German are available on to download on the Standards Site and have teaching ideas and vocabulary lists.  </a:t>
            </a:r>
            <a:r>
              <a:rPr lang="en-GB" dirty="0">
                <a:hlinkClick r:id="rId3"/>
              </a:rPr>
              <a:t>http://www.standards.dfes.gov.uk/schemes3/subjects/?version=5</a:t>
            </a:r>
            <a:r>
              <a:rPr lang="en-GB" dirty="0"/>
              <a:t>. </a:t>
            </a:r>
          </a:p>
          <a:p>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r>
              <a:rPr lang="en-GB" dirty="0"/>
              <a:t>The </a:t>
            </a:r>
            <a:r>
              <a:rPr lang="en-GB" b="1" dirty="0">
                <a:solidFill>
                  <a:srgbClr val="FF0000"/>
                </a:solidFill>
              </a:rPr>
              <a:t>BBC website </a:t>
            </a:r>
            <a:r>
              <a:rPr lang="en-GB" dirty="0"/>
              <a:t>has free games and interactive activities in French and Spanish for Key Stage 2 children. </a:t>
            </a:r>
            <a:r>
              <a:rPr lang="en-GB" dirty="0">
                <a:hlinkClick r:id="rId2"/>
              </a:rPr>
              <a:t>http://www.bbc.co.uk/schools/websites/4_11/site/languages.shtml</a:t>
            </a:r>
            <a:endParaRPr lang="en-GB" dirty="0"/>
          </a:p>
          <a:p>
            <a:r>
              <a:rPr lang="en-GB" dirty="0"/>
              <a:t>The </a:t>
            </a:r>
            <a:r>
              <a:rPr lang="en-GB" b="1" dirty="0">
                <a:solidFill>
                  <a:srgbClr val="FF0000"/>
                </a:solidFill>
              </a:rPr>
              <a:t>Primary Languages website </a:t>
            </a:r>
            <a:r>
              <a:rPr lang="en-GB" dirty="0"/>
              <a:t>has a list of Teachers TV programmes about primary MFL and the corresponding links. </a:t>
            </a:r>
            <a:r>
              <a:rPr lang="en-GB" dirty="0">
                <a:hlinkClick r:id="rId3"/>
              </a:rPr>
              <a:t>http://www.primarylanguages.org.uk/resources/television/teachers_tv_schedule.aspx</a:t>
            </a:r>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lnSpcReduction="10000"/>
          </a:bodyPr>
          <a:lstStyle/>
          <a:p>
            <a:r>
              <a:rPr lang="en-GB" dirty="0"/>
              <a:t>The </a:t>
            </a:r>
            <a:r>
              <a:rPr lang="en-GB" b="1" dirty="0">
                <a:solidFill>
                  <a:srgbClr val="FF0000"/>
                </a:solidFill>
              </a:rPr>
              <a:t>Northumberland website </a:t>
            </a:r>
            <a:r>
              <a:rPr lang="en-GB" dirty="0"/>
              <a:t>is an excellent resource. It has colourful, interactive traditional stories, such as Red Riding Hood, in French, Spanish, German and Italian. You can opt to listen to the stories if you are not confident in your pronunciation. Some stories come with a resource manual so that you can develop learning further. </a:t>
            </a:r>
            <a:r>
              <a:rPr lang="en-GB" dirty="0">
                <a:hlinkClick r:id="rId2"/>
              </a:rPr>
              <a:t>http://ngfl.northumberland.gov.uk/languages/Goldilocks/default.htm</a:t>
            </a:r>
            <a:endParaRPr lang="en-GB" dirty="0"/>
          </a:p>
          <a:p>
            <a:r>
              <a:rPr lang="en-GB" b="1" dirty="0">
                <a:solidFill>
                  <a:srgbClr val="FF0000"/>
                </a:solidFill>
              </a:rPr>
              <a:t>Sunderland</a:t>
            </a:r>
            <a:r>
              <a:rPr lang="en-GB" dirty="0"/>
              <a:t> School website has sound files and transcripts for many of the French units of work, which can aid pronunciation. </a:t>
            </a:r>
            <a:r>
              <a:rPr lang="en-GB" dirty="0">
                <a:hlinkClick r:id="rId3"/>
              </a:rPr>
              <a:t>http://www.sunderlandschools.org/mfl-sunderland/resources-sound-files.htm</a:t>
            </a:r>
            <a:r>
              <a:rPr lang="en-GB" dirty="0"/>
              <a:t> </a:t>
            </a:r>
          </a:p>
          <a:p>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lstStyle/>
          <a:p>
            <a:r>
              <a:rPr lang="en-GB" dirty="0"/>
              <a:t>The </a:t>
            </a:r>
            <a:r>
              <a:rPr lang="en-GB" b="1" dirty="0">
                <a:solidFill>
                  <a:srgbClr val="FF0000"/>
                </a:solidFill>
              </a:rPr>
              <a:t>Sunderland</a:t>
            </a:r>
            <a:r>
              <a:rPr lang="en-GB" dirty="0"/>
              <a:t> website also has a selection of French sound files, flashcards, songs and a scheme of work aimed at Foundation and Key Stage 1. </a:t>
            </a:r>
            <a:r>
              <a:rPr lang="en-GB" dirty="0">
                <a:hlinkClick r:id="rId2"/>
              </a:rPr>
              <a:t>http://www.sunderlandschools.org/mfl-sunderland/resources-pr-fr-ks1.htm</a:t>
            </a:r>
            <a:endParaRPr lang="en-GB" dirty="0"/>
          </a:p>
          <a:p>
            <a:r>
              <a:rPr lang="en-GB" dirty="0"/>
              <a:t>The </a:t>
            </a:r>
            <a:r>
              <a:rPr lang="en-GB" b="1" dirty="0">
                <a:solidFill>
                  <a:srgbClr val="FF0000"/>
                </a:solidFill>
              </a:rPr>
              <a:t>Sunderland</a:t>
            </a:r>
            <a:r>
              <a:rPr lang="en-GB" dirty="0"/>
              <a:t> website also contains sample lesson plans, activity sheets, </a:t>
            </a:r>
            <a:r>
              <a:rPr lang="en-GB" dirty="0" err="1"/>
              <a:t>PowerPoints</a:t>
            </a:r>
            <a:r>
              <a:rPr lang="en-GB" dirty="0"/>
              <a:t>, and Flashcards in Spanish. </a:t>
            </a:r>
            <a:r>
              <a:rPr lang="en-GB" dirty="0">
                <a:hlinkClick r:id="rId3"/>
              </a:rPr>
              <a:t>http://www.sunderlandschools.org/mfl-sunderland/resources-pr-sp.htm</a:t>
            </a:r>
            <a:endParaRPr lang="en-GB" dirty="0"/>
          </a:p>
          <a:p>
            <a:pPr>
              <a:buNone/>
            </a:pPr>
            <a:endParaRPr lang="en-GB" dirty="0"/>
          </a:p>
          <a:p>
            <a:endParaRPr lang="en-GB"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5728"/>
            <a:ext cx="8229600" cy="6286544"/>
          </a:xfrm>
        </p:spPr>
        <p:txBody>
          <a:bodyPr>
            <a:normAutofit lnSpcReduction="10000"/>
          </a:bodyPr>
          <a:lstStyle/>
          <a:p>
            <a:pPr>
              <a:buNone/>
            </a:pPr>
            <a:r>
              <a:rPr lang="en-GB" sz="1400" dirty="0"/>
              <a:t>Useful Publications:</a:t>
            </a:r>
          </a:p>
          <a:p>
            <a:r>
              <a:rPr lang="en-GB" sz="1400" b="1" dirty="0"/>
              <a:t>Title:</a:t>
            </a:r>
            <a:r>
              <a:rPr lang="en-GB" sz="1400" dirty="0"/>
              <a:t> French: Primary French Language Teaching Resource: Teacher's Handbook Bk. 1</a:t>
            </a:r>
          </a:p>
          <a:p>
            <a:pPr>
              <a:buNone/>
            </a:pPr>
            <a:r>
              <a:rPr lang="en-GB" sz="1400" b="1" dirty="0"/>
              <a:t>	Author:</a:t>
            </a:r>
            <a:r>
              <a:rPr lang="en-GB" sz="1400" dirty="0"/>
              <a:t> Montgomery, Lucy</a:t>
            </a:r>
          </a:p>
          <a:p>
            <a:pPr>
              <a:buNone/>
            </a:pPr>
            <a:r>
              <a:rPr lang="en-GB" sz="1400" b="1" dirty="0"/>
              <a:t>	Publisher, Year:</a:t>
            </a:r>
            <a:r>
              <a:rPr lang="en-GB" sz="1400" dirty="0"/>
              <a:t> Ecole Alouette, 2007</a:t>
            </a:r>
          </a:p>
          <a:p>
            <a:pPr>
              <a:buNone/>
            </a:pPr>
            <a:r>
              <a:rPr lang="en-GB" sz="1400" b="1" dirty="0"/>
              <a:t>	ISBN:</a:t>
            </a:r>
            <a:r>
              <a:rPr lang="en-GB" sz="1400" dirty="0"/>
              <a:t> 1901870596</a:t>
            </a:r>
          </a:p>
          <a:p>
            <a:r>
              <a:rPr lang="en-GB" sz="1400" b="1" dirty="0"/>
              <a:t>Title:</a:t>
            </a:r>
            <a:r>
              <a:rPr lang="en-GB" sz="1400" dirty="0"/>
              <a:t> Effective Foreign Language Teaching At The Primary Level: Focus On The Teacher</a:t>
            </a:r>
            <a:br>
              <a:rPr lang="en-GB" sz="1400" dirty="0"/>
            </a:br>
            <a:r>
              <a:rPr lang="en-GB" sz="1400" b="1" dirty="0"/>
              <a:t>Author:</a:t>
            </a:r>
            <a:r>
              <a:rPr lang="en-GB" sz="1400" dirty="0"/>
              <a:t> Raya, Manuel Jimenez (Ed.)</a:t>
            </a:r>
            <a:br>
              <a:rPr lang="en-GB" sz="1400" dirty="0"/>
            </a:br>
            <a:r>
              <a:rPr lang="en-GB" sz="1400" b="1" dirty="0"/>
              <a:t>Publisher, Year:</a:t>
            </a:r>
            <a:r>
              <a:rPr lang="en-GB" sz="1400" dirty="0"/>
              <a:t> Peter Lang Pub Inc, 2001</a:t>
            </a:r>
            <a:br>
              <a:rPr lang="en-GB" sz="1400" dirty="0"/>
            </a:br>
            <a:r>
              <a:rPr lang="en-GB" sz="1400" b="1" dirty="0"/>
              <a:t>ISBN: </a:t>
            </a:r>
            <a:r>
              <a:rPr lang="en-GB" sz="1400" dirty="0"/>
              <a:t>3631369514</a:t>
            </a:r>
          </a:p>
          <a:p>
            <a:r>
              <a:rPr lang="en-GB" sz="1400" b="1" dirty="0"/>
              <a:t>Title:</a:t>
            </a:r>
            <a:r>
              <a:rPr lang="en-GB" sz="1400" dirty="0"/>
              <a:t> The Teaching Modern Foreign Languages in the Primary School</a:t>
            </a:r>
            <a:br>
              <a:rPr lang="en-GB" sz="1400" dirty="0"/>
            </a:br>
            <a:r>
              <a:rPr lang="en-GB" sz="1400" b="1" dirty="0"/>
              <a:t>Author:</a:t>
            </a:r>
            <a:r>
              <a:rPr lang="en-GB" sz="1400" dirty="0"/>
              <a:t> Frost, David; Driscoll, Patricia (eds.)</a:t>
            </a:r>
            <a:br>
              <a:rPr lang="en-GB" sz="1400" dirty="0"/>
            </a:br>
            <a:r>
              <a:rPr lang="en-GB" sz="1400" b="1" dirty="0"/>
              <a:t>Publisher, Year:</a:t>
            </a:r>
            <a:r>
              <a:rPr lang="en-GB" sz="1400" dirty="0"/>
              <a:t> Routledge Falmer, 1999</a:t>
            </a:r>
            <a:br>
              <a:rPr lang="en-GB" sz="1400" dirty="0"/>
            </a:br>
            <a:r>
              <a:rPr lang="en-GB" sz="1400" b="1" dirty="0"/>
              <a:t>ISBN: </a:t>
            </a:r>
            <a:r>
              <a:rPr lang="en-GB" sz="1400" dirty="0"/>
              <a:t>0415183839 </a:t>
            </a:r>
          </a:p>
          <a:p>
            <a:pPr>
              <a:buNone/>
            </a:pPr>
            <a:r>
              <a:rPr lang="en-GB" sz="1400" dirty="0"/>
              <a:t>Websites:</a:t>
            </a:r>
          </a:p>
          <a:p>
            <a:r>
              <a:rPr lang="en-GB" sz="1400" u="sng" dirty="0">
                <a:hlinkClick r:id="rId2"/>
              </a:rPr>
              <a:t>www.</a:t>
            </a:r>
            <a:r>
              <a:rPr lang="en-GB" sz="1400" b="1" u="sng" dirty="0">
                <a:hlinkClick r:id="rId2"/>
              </a:rPr>
              <a:t>nacell</a:t>
            </a:r>
            <a:r>
              <a:rPr lang="en-GB" sz="1400" u="sng" dirty="0">
                <a:hlinkClick r:id="rId2"/>
              </a:rPr>
              <a:t>.org.uk</a:t>
            </a:r>
            <a:r>
              <a:rPr lang="en-GB" sz="1400" dirty="0"/>
              <a:t> </a:t>
            </a:r>
          </a:p>
          <a:p>
            <a:r>
              <a:rPr lang="en-GB" sz="1400" u="sng" dirty="0">
                <a:hlinkClick r:id="rId3"/>
              </a:rPr>
              <a:t>www.</a:t>
            </a:r>
            <a:r>
              <a:rPr lang="en-GB" sz="1400" b="1" u="sng" dirty="0">
                <a:hlinkClick r:id="rId3"/>
              </a:rPr>
              <a:t>primarylanguages</a:t>
            </a:r>
            <a:r>
              <a:rPr lang="en-GB" sz="1400" u="sng" dirty="0">
                <a:hlinkClick r:id="rId3"/>
              </a:rPr>
              <a:t>.org.uk</a:t>
            </a:r>
            <a:r>
              <a:rPr lang="en-GB" sz="1400" i="1" dirty="0"/>
              <a:t> </a:t>
            </a:r>
            <a:r>
              <a:rPr lang="en-GB" sz="1400" dirty="0"/>
              <a:t>The Primary Languages website supports the introduction and development of primary languages in KS2 by providing access to online training </a:t>
            </a:r>
          </a:p>
          <a:p>
            <a:r>
              <a:rPr lang="en-GB" sz="1400" b="1" u="sng" dirty="0">
                <a:hlinkClick r:id="rId4"/>
              </a:rPr>
              <a:t>DCSF Standards Site: Teaching MFL at KS2</a:t>
            </a:r>
            <a:r>
              <a:rPr lang="en-GB" sz="1400" dirty="0"/>
              <a:t> Information on modern foreign languages at Key Stage 2 </a:t>
            </a:r>
          </a:p>
          <a:p>
            <a:r>
              <a:rPr lang="en-GB" sz="1400" b="1" u="sng" dirty="0">
                <a:hlinkClick r:id="rId5"/>
              </a:rPr>
              <a:t>E-languages</a:t>
            </a:r>
            <a:r>
              <a:rPr lang="en-GB" sz="1400" dirty="0"/>
              <a:t> Website enabling teachers to work together internationally and share resources </a:t>
            </a:r>
          </a:p>
          <a:p>
            <a:r>
              <a:rPr lang="en-GB" sz="1400" b="1" u="sng" dirty="0">
                <a:hlinkClick r:id="rId6"/>
              </a:rPr>
              <a:t>DCSF: News Centre - Major Investment in MFL Learning</a:t>
            </a:r>
            <a:r>
              <a:rPr lang="en-GB" sz="1400" dirty="0"/>
              <a:t> Article confirming that all primary students will be taught MFL from 2010 </a:t>
            </a:r>
          </a:p>
          <a:p>
            <a:r>
              <a:rPr lang="en-GB" sz="1400" b="1" u="sng" dirty="0">
                <a:hlinkClick r:id="rId7"/>
              </a:rPr>
              <a:t>www.primarymfl</a:t>
            </a:r>
            <a:r>
              <a:rPr lang="en-GB" sz="1400" u="sng" dirty="0">
                <a:hlinkClick r:id="rId7"/>
              </a:rPr>
              <a:t>.ning.com</a:t>
            </a:r>
            <a:r>
              <a:rPr lang="en-GB" sz="1400" i="1" dirty="0"/>
              <a:t> </a:t>
            </a:r>
            <a:r>
              <a:rPr lang="en-GB" sz="1400" dirty="0"/>
              <a:t>Interactive network for those teaching or considering teaching MFL at primary</a:t>
            </a:r>
          </a:p>
          <a:p>
            <a:pPr>
              <a:buNone/>
            </a:pPr>
            <a:r>
              <a:rPr lang="en-GB" sz="1400" dirty="0"/>
              <a:t>	A huge range of fantastic activities and planning resources are available in four different languages (Spanish, French, German and Italian) at: </a:t>
            </a:r>
            <a:r>
              <a:rPr lang="en-GB" sz="1400" u="sng" dirty="0">
                <a:hlinkClick r:id="rId8"/>
              </a:rPr>
              <a:t>http://ngfl.northumberland.gov.uk/languages</a:t>
            </a:r>
            <a:endParaRPr lang="en-GB" sz="1400" dirty="0"/>
          </a:p>
          <a:p>
            <a:r>
              <a:rPr lang="en-GB" sz="1400" u="sng" dirty="0">
                <a:hlinkClick r:id="rId9"/>
              </a:rPr>
              <a:t>http://www.teachers.tv/subjects/primary/modern-foreign-languages</a:t>
            </a:r>
            <a:endParaRPr lang="en-GB" sz="1400" dirty="0"/>
          </a:p>
          <a:p>
            <a:pPr>
              <a:buNone/>
            </a:pPr>
            <a:r>
              <a:rPr lang="en-GB" sz="1400" dirty="0"/>
              <a:t>	Early Start French Teachers Manual vol 1 &amp; 2 </a:t>
            </a:r>
            <a:r>
              <a:rPr lang="en-GB" sz="1400" u="sng" dirty="0">
                <a:hlinkClick r:id="rId10"/>
              </a:rPr>
              <a:t>www.earlystart.co.uk</a:t>
            </a:r>
            <a:r>
              <a:rPr lang="en-GB" sz="1400" dirty="0"/>
              <a:t> (helpful </a:t>
            </a:r>
            <a:r>
              <a:rPr lang="en-GB" sz="1400" dirty="0" smtId="3"/>
              <a:t>DVD</a:t>
            </a:r>
            <a:r>
              <a:rPr lang="en-GB" sz="1400" dirty="0"/>
              <a:t>’s and audio CD’S)</a:t>
            </a:r>
          </a:p>
          <a:p>
            <a:r>
              <a:rPr lang="en-GB" sz="1400" u="sng" dirty="0">
                <a:hlinkClick r:id="rId11"/>
              </a:rPr>
              <a:t>http://www.dfes.gov.uk/languagesstrategy/pdf/DfESLanguagesStrategy.pdf</a:t>
            </a:r>
            <a:endParaRPr lang="en-GB" sz="1400" dirty="0"/>
          </a:p>
          <a:p>
            <a:r>
              <a:rPr lang="en-GB" sz="1400" u="sng" dirty="0">
                <a:hlinkClick r:id="rId12"/>
              </a:rPr>
              <a:t>www.primaryresources.com.uk</a:t>
            </a:r>
            <a:r>
              <a:rPr lang="en-GB" sz="1400" dirty="0"/>
              <a:t>  Good for display posters, word cards and games such as colour bingo. </a:t>
            </a:r>
          </a:p>
          <a:p>
            <a:pPr>
              <a:buNone/>
            </a:pPr>
            <a:endParaRPr lang="en-GB" sz="1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lstStyle/>
          <a:p>
            <a:r>
              <a:rPr lang="en-GB" dirty="0"/>
              <a:t>Spanish resources websites:</a:t>
            </a:r>
          </a:p>
          <a:p>
            <a:r>
              <a:rPr lang="en-GB" u="sng" dirty="0">
                <a:hlinkClick r:id="rId2"/>
              </a:rPr>
              <a:t>http://www.homeeducationresources.com/FREEspanish.htm</a:t>
            </a:r>
            <a:endParaRPr lang="en-GB" dirty="0"/>
          </a:p>
          <a:p>
            <a:r>
              <a:rPr lang="en-GB" u="sng" dirty="0">
                <a:hlinkClick r:id="rId3"/>
              </a:rPr>
              <a:t>http://www.mes-english.com/flashcards.php</a:t>
            </a:r>
            <a:endParaRPr lang="en-GB" dirty="0"/>
          </a:p>
          <a:p>
            <a:r>
              <a:rPr lang="en-GB" u="sng" dirty="0">
                <a:hlinkClick r:id="rId4"/>
              </a:rPr>
              <a:t>http://www.enchantedlearning.com/themes/spanish.shtml</a:t>
            </a:r>
            <a:endParaRPr lang="en-GB" dirty="0"/>
          </a:p>
          <a:p>
            <a:endParaRPr lang="en-GB"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071546"/>
          </a:xfrm>
        </p:spPr>
        <p:txBody>
          <a:bodyPr>
            <a:normAutofit/>
          </a:bodyPr>
          <a:lstStyle/>
          <a:p>
            <a:r>
              <a:rPr lang="en-GB" sz="4800" b="1" u="sng" dirty="0"/>
              <a:t>Just for fun!</a:t>
            </a:r>
          </a:p>
        </p:txBody>
      </p:sp>
      <p:sp>
        <p:nvSpPr>
          <p:cNvPr id="3" name="Content Placeholder 2"/>
          <p:cNvSpPr>
            <a:spLocks noGrp="1"/>
          </p:cNvSpPr>
          <p:nvPr>
            <p:ph idx="1"/>
          </p:nvPr>
        </p:nvSpPr>
        <p:spPr>
          <a:xfrm>
            <a:off x="0" y="1000108"/>
            <a:ext cx="9144000" cy="5857892"/>
          </a:xfrm>
        </p:spPr>
        <p:txBody>
          <a:bodyPr/>
          <a:lstStyle/>
          <a:p>
            <a:r>
              <a:rPr lang="en-GB" dirty="0"/>
              <a:t>Click on the following link and watch the animated version of the German pop-up book, ‘</a:t>
            </a:r>
            <a:r>
              <a:rPr lang="en-GB" b="1" i="1" dirty="0" err="1">
                <a:solidFill>
                  <a:srgbClr val="7030A0"/>
                </a:solidFill>
              </a:rPr>
              <a:t>Vom</a:t>
            </a:r>
            <a:r>
              <a:rPr lang="en-GB" b="1" i="1" dirty="0">
                <a:solidFill>
                  <a:srgbClr val="7030A0"/>
                </a:solidFill>
              </a:rPr>
              <a:t> </a:t>
            </a:r>
            <a:r>
              <a:rPr lang="en-GB" b="1" i="1" dirty="0" err="1">
                <a:solidFill>
                  <a:srgbClr val="7030A0"/>
                </a:solidFill>
              </a:rPr>
              <a:t>kleinen</a:t>
            </a:r>
            <a:r>
              <a:rPr lang="en-GB" b="1" i="1" dirty="0">
                <a:solidFill>
                  <a:srgbClr val="7030A0"/>
                </a:solidFill>
              </a:rPr>
              <a:t> </a:t>
            </a:r>
            <a:r>
              <a:rPr lang="en-GB" b="1" i="1" dirty="0" err="1">
                <a:solidFill>
                  <a:srgbClr val="7030A0"/>
                </a:solidFill>
              </a:rPr>
              <a:t>Maulwurf</a:t>
            </a:r>
            <a:r>
              <a:rPr lang="en-GB" b="1" i="1" dirty="0">
                <a:solidFill>
                  <a:srgbClr val="7030A0"/>
                </a:solidFill>
              </a:rPr>
              <a:t>, </a:t>
            </a:r>
            <a:r>
              <a:rPr lang="en-GB" b="1" i="1" dirty="0" err="1">
                <a:solidFill>
                  <a:srgbClr val="7030A0"/>
                </a:solidFill>
              </a:rPr>
              <a:t>der</a:t>
            </a:r>
            <a:r>
              <a:rPr lang="en-GB" b="1" i="1" dirty="0">
                <a:solidFill>
                  <a:srgbClr val="7030A0"/>
                </a:solidFill>
              </a:rPr>
              <a:t> </a:t>
            </a:r>
            <a:r>
              <a:rPr lang="en-GB" b="1" i="1" dirty="0" err="1">
                <a:solidFill>
                  <a:srgbClr val="7030A0"/>
                </a:solidFill>
              </a:rPr>
              <a:t>wissen</a:t>
            </a:r>
            <a:r>
              <a:rPr lang="en-GB" b="1" i="1" dirty="0">
                <a:solidFill>
                  <a:srgbClr val="7030A0"/>
                </a:solidFill>
              </a:rPr>
              <a:t> </a:t>
            </a:r>
            <a:r>
              <a:rPr lang="en-GB" b="1" i="1" dirty="0" err="1">
                <a:solidFill>
                  <a:srgbClr val="7030A0"/>
                </a:solidFill>
              </a:rPr>
              <a:t>wollte</a:t>
            </a:r>
            <a:r>
              <a:rPr lang="en-GB" b="1" i="1" dirty="0">
                <a:solidFill>
                  <a:srgbClr val="7030A0"/>
                </a:solidFill>
              </a:rPr>
              <a:t>, </a:t>
            </a:r>
            <a:r>
              <a:rPr lang="en-GB" b="1" i="1" dirty="0" err="1">
                <a:solidFill>
                  <a:srgbClr val="7030A0"/>
                </a:solidFill>
              </a:rPr>
              <a:t>wer</a:t>
            </a:r>
            <a:r>
              <a:rPr lang="en-GB" b="1" i="1" dirty="0">
                <a:solidFill>
                  <a:srgbClr val="7030A0"/>
                </a:solidFill>
              </a:rPr>
              <a:t> </a:t>
            </a:r>
            <a:r>
              <a:rPr lang="en-GB" b="1" i="1" dirty="0" err="1">
                <a:solidFill>
                  <a:srgbClr val="7030A0"/>
                </a:solidFill>
              </a:rPr>
              <a:t>ihm</a:t>
            </a:r>
            <a:r>
              <a:rPr lang="en-GB" b="1" i="1" dirty="0">
                <a:solidFill>
                  <a:srgbClr val="7030A0"/>
                </a:solidFill>
              </a:rPr>
              <a:t> auf den Kopf </a:t>
            </a:r>
            <a:r>
              <a:rPr lang="en-GB" b="1" i="1" dirty="0" err="1">
                <a:solidFill>
                  <a:srgbClr val="7030A0"/>
                </a:solidFill>
              </a:rPr>
              <a:t>gemacht</a:t>
            </a:r>
            <a:r>
              <a:rPr lang="en-GB" b="1" i="1" dirty="0">
                <a:solidFill>
                  <a:srgbClr val="7030A0"/>
                </a:solidFill>
              </a:rPr>
              <a:t> hat</a:t>
            </a:r>
            <a:r>
              <a:rPr lang="en-GB" dirty="0"/>
              <a:t>’. </a:t>
            </a:r>
          </a:p>
          <a:p>
            <a:r>
              <a:rPr lang="en-GB" dirty="0">
                <a:hlinkClick r:id="rId2"/>
              </a:rPr>
              <a:t>http://www.youtube.com/watch?v=FBe1KgrRYmU</a:t>
            </a:r>
            <a:endParaRPr lang="en-GB" dirty="0"/>
          </a:p>
          <a:p>
            <a:pPr>
              <a:buNone/>
            </a:pPr>
            <a:endParaRPr lang="en-GB" dirty="0"/>
          </a:p>
        </p:txBody>
      </p:sp>
      <p:pic>
        <p:nvPicPr>
          <p:cNvPr id="4" name="Picture 2"/>
          <p:cNvPicPr>
            <a:picLocks noChangeAspect="1" noChangeArrowheads="1"/>
          </p:cNvPicPr>
          <p:nvPr/>
        </p:nvPicPr>
        <p:blipFill>
          <a:blip r:embed="rId3" cstate="print"/>
          <a:srcRect/>
          <a:stretch>
            <a:fillRect/>
          </a:stretch>
        </p:blipFill>
        <p:spPr bwMode="auto">
          <a:xfrm>
            <a:off x="2000232" y="3714752"/>
            <a:ext cx="5286412" cy="29289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858000"/>
          </a:xfrm>
          <a:noFill/>
        </p:spPr>
        <p:txBody>
          <a:bodyPr>
            <a:normAutofit fontScale="55000" lnSpcReduction="20000"/>
          </a:bodyPr>
          <a:lstStyle/>
          <a:p>
            <a:r>
              <a:rPr lang="en-GB" sz="5800" b="1" u="sng" dirty="0">
                <a:solidFill>
                  <a:schemeClr val="tx1"/>
                </a:solidFill>
                <a:cs typeface="Arial" pitchFamily="34" charset="0"/>
              </a:rPr>
              <a:t>Primary School Modern Foreign Languages (MFL)</a:t>
            </a:r>
            <a:endParaRPr lang="en-GB" sz="5800" b="1" dirty="0">
              <a:solidFill>
                <a:schemeClr val="tx1"/>
              </a:solidFill>
              <a:cs typeface="Arial" pitchFamily="34" charset="0"/>
            </a:endParaRPr>
          </a:p>
          <a:p>
            <a:pPr algn="l"/>
            <a:r>
              <a:rPr lang="en-GB" sz="3600" dirty="0">
                <a:solidFill>
                  <a:schemeClr val="tx1"/>
                </a:solidFill>
                <a:cs typeface="Arial" pitchFamily="34" charset="0"/>
              </a:rPr>
              <a:t>The new curriculum will be </a:t>
            </a:r>
            <a:r>
              <a:rPr lang="en-GB" sz="3600" b="1" u="sng" dirty="0">
                <a:solidFill>
                  <a:schemeClr val="tx1"/>
                </a:solidFill>
                <a:cs typeface="Arial" pitchFamily="34" charset="0"/>
              </a:rPr>
              <a:t>statutory from September 2011</a:t>
            </a:r>
            <a:r>
              <a:rPr lang="en-GB" sz="3600" dirty="0">
                <a:solidFill>
                  <a:schemeClr val="tx1"/>
                </a:solidFill>
                <a:cs typeface="Arial" pitchFamily="34" charset="0"/>
              </a:rPr>
              <a:t> for all age groups with exception of the new languages element, the right for all primary children aged 7 upwards to learn a foreign language, which will be phased in over four years starting in Year 3.</a:t>
            </a:r>
          </a:p>
          <a:p>
            <a:pPr algn="l"/>
            <a:endParaRPr lang="en-GB" sz="3600" dirty="0">
              <a:solidFill>
                <a:schemeClr val="tx1"/>
              </a:solidFill>
              <a:cs typeface="Arial" pitchFamily="34" charset="0"/>
            </a:endParaRPr>
          </a:p>
          <a:p>
            <a:pPr algn="l"/>
            <a:r>
              <a:rPr lang="en-GB" sz="3600" dirty="0">
                <a:solidFill>
                  <a:schemeClr val="tx1"/>
                </a:solidFill>
                <a:cs typeface="Arial" pitchFamily="34" charset="0"/>
              </a:rPr>
              <a:t>The new curriculum is organised in six 'areas of learning', rather than the subject areas currently used. Languages are situated within 'Understanding English, Communication and Languages' area of learning</a:t>
            </a:r>
          </a:p>
          <a:p>
            <a:pPr algn="l"/>
            <a:endParaRPr lang="en-GB" sz="3600" dirty="0">
              <a:solidFill>
                <a:schemeClr val="tx1"/>
              </a:solidFill>
              <a:cs typeface="Arial" pitchFamily="34" charset="0"/>
            </a:endParaRPr>
          </a:p>
          <a:p>
            <a:pPr algn="l"/>
            <a:r>
              <a:rPr lang="en-GB" sz="3600" dirty="0">
                <a:solidFill>
                  <a:schemeClr val="tx1"/>
                </a:solidFill>
                <a:cs typeface="Arial" pitchFamily="34" charset="0"/>
              </a:rPr>
              <a:t>See: </a:t>
            </a:r>
            <a:r>
              <a:rPr lang="en-GB" sz="3600" b="1" dirty="0">
                <a:solidFill>
                  <a:schemeClr val="tx1"/>
                </a:solidFill>
                <a:cs typeface="Arial" pitchFamily="34" charset="0"/>
              </a:rPr>
              <a:t>The Department for Children Schools and Families non-statutory guidelines for teaching primary languages.</a:t>
            </a:r>
            <a:r>
              <a:rPr lang="en-GB" sz="3600" dirty="0">
                <a:solidFill>
                  <a:schemeClr val="tx1"/>
                </a:solidFill>
                <a:cs typeface="Arial" pitchFamily="34" charset="0"/>
              </a:rPr>
              <a:t> The Framework provides comprehensive guidance and advice for teachers and leaders who will plan and deliver the Key Stage 2 entitlement to language learning</a:t>
            </a:r>
          </a:p>
          <a:p>
            <a:pPr algn="l"/>
            <a:endParaRPr lang="en-GB" sz="3600" dirty="0">
              <a:solidFill>
                <a:schemeClr val="tx1"/>
              </a:solidFill>
              <a:cs typeface="Arial" pitchFamily="34" charset="0"/>
            </a:endParaRPr>
          </a:p>
          <a:p>
            <a:pPr algn="l"/>
            <a:r>
              <a:rPr lang="en-GB" sz="3600" dirty="0">
                <a:solidFill>
                  <a:schemeClr val="tx1"/>
                </a:solidFill>
                <a:cs typeface="Arial" pitchFamily="34" charset="0"/>
              </a:rPr>
              <a:t>The </a:t>
            </a:r>
            <a:r>
              <a:rPr lang="en-GB" sz="3600" b="1" dirty="0">
                <a:solidFill>
                  <a:schemeClr val="tx1"/>
                </a:solidFill>
                <a:cs typeface="Arial" pitchFamily="34" charset="0"/>
              </a:rPr>
              <a:t>Primary languages website</a:t>
            </a:r>
            <a:r>
              <a:rPr lang="en-GB" sz="3600" dirty="0">
                <a:solidFill>
                  <a:schemeClr val="tx1"/>
                </a:solidFill>
                <a:cs typeface="Arial" pitchFamily="34" charset="0"/>
              </a:rPr>
              <a:t> is great for lesson resources and ideas as well as offering training, guidance and support for classroom teachers and subject leaders.  </a:t>
            </a:r>
            <a:r>
              <a:rPr lang="en-GB" sz="3600" u="sng" dirty="0">
                <a:solidFill>
                  <a:schemeClr val="tx1"/>
                </a:solidFill>
                <a:cs typeface="Arial" pitchFamily="34" charset="0"/>
                <a:hlinkClick r:id="rId2"/>
              </a:rPr>
              <a:t>http://www.primarylanguages.org.uk/resources.aspx</a:t>
            </a:r>
            <a:endParaRPr lang="en-GB" sz="3600" dirty="0">
              <a:solidFill>
                <a:schemeClr val="tx1"/>
              </a:solidFill>
              <a:cs typeface="Arial" pitchFamily="34" charset="0"/>
            </a:endParaRPr>
          </a:p>
          <a:p>
            <a:pPr algn="l"/>
            <a:endParaRPr lang="en-GB" sz="3600" dirty="0">
              <a:solidFill>
                <a:schemeClr val="tx1"/>
              </a:solidFill>
              <a:cs typeface="Arial" pitchFamily="34" charset="0"/>
            </a:endParaRPr>
          </a:p>
          <a:p>
            <a:pPr algn="l"/>
            <a:r>
              <a:rPr lang="en-GB" sz="3600" dirty="0">
                <a:solidFill>
                  <a:schemeClr val="tx1"/>
                </a:solidFill>
                <a:cs typeface="Arial" pitchFamily="34" charset="0"/>
              </a:rPr>
              <a:t>The </a:t>
            </a:r>
            <a:r>
              <a:rPr lang="en-GB" sz="3600" b="1" dirty="0">
                <a:solidFill>
                  <a:schemeClr val="tx1"/>
                </a:solidFill>
                <a:cs typeface="Arial" pitchFamily="34" charset="0"/>
              </a:rPr>
              <a:t>CILT Resources Library</a:t>
            </a:r>
            <a:r>
              <a:rPr lang="en-GB" sz="3600" dirty="0">
                <a:solidFill>
                  <a:schemeClr val="tx1"/>
                </a:solidFill>
                <a:cs typeface="Arial" pitchFamily="34" charset="0"/>
              </a:rPr>
              <a:t> is a unique collection of resources for languages and linguistics, based in London. Their library and information service welcomes enquiries on all aspects of language learning, teaching, training and resources and can be contacted by emailing; </a:t>
            </a:r>
            <a:r>
              <a:rPr lang="en-GB" sz="3600" b="1" dirty="0">
                <a:solidFill>
                  <a:schemeClr val="tx1"/>
                </a:solidFill>
                <a:cs typeface="Arial" pitchFamily="34" charset="0"/>
                <a:hlinkClick r:id="rId3"/>
              </a:rPr>
              <a:t>primarylanguages@cilt.org.uk</a:t>
            </a:r>
            <a:r>
              <a:rPr lang="en-GB" sz="3600" dirty="0">
                <a:solidFill>
                  <a:schemeClr val="tx1"/>
                </a:solidFill>
                <a:cs typeface="Arial" pitchFamily="34" charset="0"/>
              </a:rPr>
              <a:t> or calling the enquiry desk on </a:t>
            </a:r>
            <a:r>
              <a:rPr lang="en-GB" sz="3600" b="1" dirty="0">
                <a:solidFill>
                  <a:schemeClr val="tx1"/>
                </a:solidFill>
                <a:cs typeface="Arial" pitchFamily="34" charset="0"/>
              </a:rPr>
              <a:t>08456 124 04</a:t>
            </a:r>
            <a:endParaRPr lang="en-GB" sz="3600" dirty="0">
              <a:solidFill>
                <a:schemeClr val="tx1"/>
              </a:solidFill>
              <a:cs typeface="Arial" pitchFamily="34" charset="0"/>
            </a:endParaRPr>
          </a:p>
          <a:p>
            <a:endParaRPr lang="en-GB" dirty="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2984"/>
          </a:xfrm>
        </p:spPr>
        <p:txBody>
          <a:bodyPr>
            <a:normAutofit/>
          </a:bodyPr>
          <a:lstStyle/>
          <a:p>
            <a:r>
              <a:rPr lang="en-GB" b="1" u="sng" dirty="0" smtClean="0"/>
              <a:t>Teaching Points</a:t>
            </a:r>
            <a:endParaRPr lang="en-GB" b="1" u="sng" dirty="0"/>
          </a:p>
        </p:txBody>
      </p:sp>
      <p:pic>
        <p:nvPicPr>
          <p:cNvPr id="2057" name="Picture 9"/>
          <p:cNvPicPr>
            <a:picLocks noChangeAspect="1" noChangeArrowheads="1"/>
          </p:cNvPicPr>
          <p:nvPr/>
        </p:nvPicPr>
        <p:blipFill>
          <a:blip r:embed="rId2" cstate="print"/>
          <a:srcRect/>
          <a:stretch>
            <a:fillRect/>
          </a:stretch>
        </p:blipFill>
        <p:spPr bwMode="auto">
          <a:xfrm>
            <a:off x="4786314" y="1071546"/>
            <a:ext cx="4143404" cy="3286148"/>
          </a:xfrm>
          <a:prstGeom prst="rect">
            <a:avLst/>
          </a:prstGeom>
          <a:noFill/>
          <a:ln w="50800" cmpd="sng">
            <a:solidFill>
              <a:schemeClr val="tx1">
                <a:alpha val="0"/>
              </a:schemeClr>
            </a:solidFill>
            <a:miter lim="800000"/>
            <a:headEnd/>
            <a:tailEnd/>
          </a:ln>
        </p:spPr>
      </p:pic>
      <p:pic>
        <p:nvPicPr>
          <p:cNvPr id="2059" name="Picture 11"/>
          <p:cNvPicPr>
            <a:picLocks noChangeAspect="1" noChangeArrowheads="1"/>
          </p:cNvPicPr>
          <p:nvPr/>
        </p:nvPicPr>
        <p:blipFill>
          <a:blip r:embed="rId3" cstate="print"/>
          <a:srcRect/>
          <a:stretch>
            <a:fillRect/>
          </a:stretch>
        </p:blipFill>
        <p:spPr bwMode="auto">
          <a:xfrm>
            <a:off x="214282" y="1071546"/>
            <a:ext cx="4524375" cy="3286148"/>
          </a:xfrm>
          <a:prstGeom prst="rect">
            <a:avLst/>
          </a:prstGeom>
          <a:noFill/>
          <a:ln w="9525">
            <a:noFill/>
            <a:miter lim="800000"/>
            <a:headEnd/>
            <a:tailEnd/>
          </a:ln>
        </p:spPr>
      </p:pic>
      <p:pic>
        <p:nvPicPr>
          <p:cNvPr id="2060" name="Picture 12"/>
          <p:cNvPicPr>
            <a:picLocks noChangeAspect="1" noChangeArrowheads="1"/>
          </p:cNvPicPr>
          <p:nvPr/>
        </p:nvPicPr>
        <p:blipFill>
          <a:blip r:embed="rId4" cstate="print"/>
          <a:srcRect/>
          <a:stretch>
            <a:fillRect/>
          </a:stretch>
        </p:blipFill>
        <p:spPr bwMode="auto">
          <a:xfrm>
            <a:off x="1857356" y="4429132"/>
            <a:ext cx="5572164" cy="221457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858000"/>
          </a:xfrm>
        </p:spPr>
        <p:txBody>
          <a:bodyPr>
            <a:normAutofit/>
          </a:bodyPr>
          <a:lstStyle/>
          <a:p>
            <a:r>
              <a:rPr lang="en-GB" sz="1800" b="1" dirty="0">
                <a:latin typeface="Arial" pitchFamily="34" charset="0"/>
                <a:cs typeface="Arial" pitchFamily="34" charset="0"/>
              </a:rPr>
              <a:t> </a:t>
            </a:r>
            <a:r>
              <a:rPr lang="en-GB" sz="2800" b="1" u="sng" dirty="0" smtClean="0">
                <a:solidFill>
                  <a:schemeClr val="tx1"/>
                </a:solidFill>
                <a:cs typeface="Arial" pitchFamily="34" charset="0"/>
              </a:rPr>
              <a:t>Introducing </a:t>
            </a:r>
            <a:r>
              <a:rPr lang="en-GB" sz="2800" b="1" u="sng" dirty="0">
                <a:solidFill>
                  <a:schemeClr val="tx1"/>
                </a:solidFill>
                <a:cs typeface="Arial" pitchFamily="34" charset="0"/>
              </a:rPr>
              <a:t>vocabulary</a:t>
            </a:r>
          </a:p>
          <a:p>
            <a:r>
              <a:rPr lang="en-GB" sz="2000" dirty="0">
                <a:solidFill>
                  <a:schemeClr val="tx1"/>
                </a:solidFill>
                <a:cs typeface="Arial" pitchFamily="34" charset="0"/>
              </a:rPr>
              <a:t>When you introduce new vocabulary to your students, group the words in some kind of order. You could introduce feminine nouns first and then masculine ones. Words could be grouped according to a known order (such as days of the week or numbers). For colours, you could start with the primary colours and then the other ones; or you could group them according to their ending.</a:t>
            </a:r>
          </a:p>
          <a:p>
            <a:pPr algn="just"/>
            <a:endParaRPr lang="en-GB" sz="2000" dirty="0">
              <a:solidFill>
                <a:schemeClr val="tx1"/>
              </a:solidFill>
              <a:cs typeface="Arial" pitchFamily="34" charset="0"/>
            </a:endParaRPr>
          </a:p>
          <a:p>
            <a:pPr algn="just">
              <a:buFontTx/>
              <a:buChar char="-"/>
            </a:pPr>
            <a:r>
              <a:rPr lang="en-GB" sz="2000" dirty="0">
                <a:solidFill>
                  <a:schemeClr val="tx1"/>
                </a:solidFill>
                <a:cs typeface="Arial" pitchFamily="34" charset="0"/>
              </a:rPr>
              <a:t>Include articles (un/</a:t>
            </a:r>
            <a:r>
              <a:rPr lang="en-GB" sz="2000" dirty="0" err="1">
                <a:solidFill>
                  <a:schemeClr val="tx1"/>
                </a:solidFill>
                <a:cs typeface="Arial" pitchFamily="34" charset="0"/>
              </a:rPr>
              <a:t>una</a:t>
            </a:r>
            <a:r>
              <a:rPr lang="en-GB" sz="2000" dirty="0">
                <a:solidFill>
                  <a:schemeClr val="tx1"/>
                </a:solidFill>
                <a:cs typeface="Arial" pitchFamily="34" charset="0"/>
              </a:rPr>
              <a:t>, el/la, los/</a:t>
            </a:r>
            <a:r>
              <a:rPr lang="en-GB" sz="2000" dirty="0" err="1">
                <a:solidFill>
                  <a:schemeClr val="tx1"/>
                </a:solidFill>
                <a:cs typeface="Arial" pitchFamily="34" charset="0"/>
              </a:rPr>
              <a:t>las</a:t>
            </a:r>
            <a:r>
              <a:rPr lang="en-GB" sz="2000" dirty="0">
                <a:solidFill>
                  <a:schemeClr val="tx1"/>
                </a:solidFill>
                <a:cs typeface="Arial" pitchFamily="34" charset="0"/>
              </a:rPr>
              <a:t>) when you introduce nouns: it will help your students become familiar with genders from the outset. See point 9 for more on gender.</a:t>
            </a:r>
          </a:p>
          <a:p>
            <a:pPr algn="just"/>
            <a:endParaRPr lang="en-GB" sz="2000" dirty="0">
              <a:solidFill>
                <a:schemeClr val="tx1"/>
              </a:solidFill>
              <a:cs typeface="Arial" pitchFamily="34" charset="0"/>
            </a:endParaRPr>
          </a:p>
          <a:p>
            <a:pPr algn="just">
              <a:buFontTx/>
              <a:buChar char="-"/>
            </a:pPr>
            <a:r>
              <a:rPr lang="en-GB" sz="2000" dirty="0">
                <a:solidFill>
                  <a:schemeClr val="tx1"/>
                </a:solidFill>
                <a:cs typeface="Arial" pitchFamily="34" charset="0"/>
              </a:rPr>
              <a:t>Link items of vocabulary to signs/gestures that will help students remember words (physical response strategy). Weather phrases, animals and greetings are topics where this can be used easily. </a:t>
            </a:r>
          </a:p>
          <a:p>
            <a:pPr algn="just"/>
            <a:endParaRPr lang="en-GB" sz="2000" dirty="0">
              <a:solidFill>
                <a:schemeClr val="tx1"/>
              </a:solidFill>
              <a:cs typeface="Arial" pitchFamily="34" charset="0"/>
            </a:endParaRPr>
          </a:p>
          <a:p>
            <a:pPr algn="just">
              <a:buFontTx/>
              <a:buChar char="-"/>
            </a:pPr>
            <a:r>
              <a:rPr lang="en-GB" sz="2000" dirty="0">
                <a:solidFill>
                  <a:schemeClr val="tx1"/>
                </a:solidFill>
                <a:cs typeface="Arial" pitchFamily="34" charset="0"/>
              </a:rPr>
              <a:t>Activities involving movement help to motivate students and reinforce learning; for example learning through games, or even asking students to go to the teacher and pick up cards.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algn="ctr">
              <a:buNone/>
            </a:pPr>
            <a:r>
              <a:rPr lang="en-GB" sz="1600" b="1" dirty="0">
                <a:cs typeface="Arial" pitchFamily="34" charset="0"/>
              </a:rPr>
              <a:t> </a:t>
            </a:r>
            <a:r>
              <a:rPr lang="en-GB" sz="2800" b="1" u="sng" dirty="0">
                <a:cs typeface="Arial" pitchFamily="34" charset="0"/>
              </a:rPr>
              <a:t>Introduction and practice activities</a:t>
            </a:r>
            <a:endParaRPr lang="en-GB" sz="2800" u="sng" dirty="0">
              <a:cs typeface="Arial" pitchFamily="34" charset="0"/>
            </a:endParaRPr>
          </a:p>
          <a:p>
            <a:pPr>
              <a:buNone/>
            </a:pPr>
            <a:r>
              <a:rPr lang="en-GB" sz="1600" dirty="0">
                <a:cs typeface="Arial" pitchFamily="34" charset="0"/>
              </a:rPr>
              <a:t>You can use the activities below with flashcards, real objects, OHPs, computer screens,</a:t>
            </a:r>
          </a:p>
          <a:p>
            <a:pPr>
              <a:buNone/>
            </a:pPr>
            <a:r>
              <a:rPr lang="en-GB" sz="1600" dirty="0">
                <a:cs typeface="Arial" pitchFamily="34" charset="0"/>
              </a:rPr>
              <a:t>whiteboards.</a:t>
            </a:r>
          </a:p>
          <a:p>
            <a:pPr>
              <a:buNone/>
            </a:pPr>
            <a:endParaRPr lang="en-GB" sz="1600" dirty="0">
              <a:cs typeface="Arial" pitchFamily="34" charset="0"/>
            </a:endParaRPr>
          </a:p>
          <a:p>
            <a:pPr>
              <a:buNone/>
            </a:pPr>
            <a:r>
              <a:rPr lang="en-GB" sz="1600" dirty="0">
                <a:cs typeface="Arial" pitchFamily="34" charset="0"/>
              </a:rPr>
              <a:t>- Listen and repeat: change the repeating mode as above.</a:t>
            </a:r>
          </a:p>
          <a:p>
            <a:pPr>
              <a:buFontTx/>
              <a:buChar char="-"/>
            </a:pPr>
            <a:r>
              <a:rPr lang="en-GB" sz="1600" dirty="0">
                <a:cs typeface="Arial" pitchFamily="34" charset="0"/>
              </a:rPr>
              <a:t>Yes/No: Teacher shows a flashcard/object, s/he says a word; students have to say </a:t>
            </a:r>
            <a:r>
              <a:rPr lang="en-GB" sz="1600" dirty="0" err="1">
                <a:cs typeface="Arial" pitchFamily="34" charset="0"/>
              </a:rPr>
              <a:t>Sí</a:t>
            </a:r>
            <a:r>
              <a:rPr lang="en-GB" sz="1600" dirty="0">
                <a:cs typeface="Arial" pitchFamily="34" charset="0"/>
              </a:rPr>
              <a:t> or No if it is</a:t>
            </a:r>
          </a:p>
          <a:p>
            <a:pPr>
              <a:buFontTx/>
              <a:buChar char="-"/>
            </a:pPr>
            <a:r>
              <a:rPr lang="en-GB" sz="1600" dirty="0">
                <a:cs typeface="Arial" pitchFamily="34" charset="0"/>
              </a:rPr>
              <a:t>right or wrong.</a:t>
            </a:r>
          </a:p>
          <a:p>
            <a:pPr>
              <a:buNone/>
            </a:pPr>
            <a:r>
              <a:rPr lang="en-GB" sz="1600" dirty="0">
                <a:cs typeface="Arial" pitchFamily="34" charset="0"/>
              </a:rPr>
              <a:t>- Options: the teacher shows one flashcard and gives two words for it. Students have to decide which one is right and repeat it.</a:t>
            </a:r>
          </a:p>
          <a:p>
            <a:pPr>
              <a:buNone/>
            </a:pPr>
            <a:r>
              <a:rPr lang="en-GB" sz="1600" dirty="0">
                <a:cs typeface="Arial" pitchFamily="34" charset="0"/>
              </a:rPr>
              <a:t>- Guess the word: the teacher chooses a card and hides it from students. They have to guess the word.</a:t>
            </a:r>
          </a:p>
          <a:p>
            <a:pPr>
              <a:buNone/>
            </a:pPr>
            <a:r>
              <a:rPr lang="en-GB" sz="1600" dirty="0">
                <a:cs typeface="Arial" pitchFamily="34" charset="0"/>
              </a:rPr>
              <a:t>- Word/Number: link each word/phrase to a number. The teacher says the word; students have to recognise the picture and say the number.</a:t>
            </a:r>
          </a:p>
          <a:p>
            <a:pPr>
              <a:buNone/>
            </a:pPr>
            <a:r>
              <a:rPr lang="en-GB" sz="1600" dirty="0">
                <a:cs typeface="Arial" pitchFamily="34" charset="0"/>
              </a:rPr>
              <a:t>- Number/Word: as above but the teacher says the number and students say the word.</a:t>
            </a:r>
          </a:p>
          <a:p>
            <a:pPr>
              <a:buNone/>
            </a:pPr>
            <a:r>
              <a:rPr lang="en-GB" sz="1600" dirty="0">
                <a:cs typeface="Arial" pitchFamily="34" charset="0"/>
              </a:rPr>
              <a:t>- Face up: the teacher puts all cards face up on a table/on the board; s/he says a word and a volunteer comes to pick up the correct card.</a:t>
            </a:r>
          </a:p>
          <a:p>
            <a:pPr>
              <a:buNone/>
            </a:pPr>
            <a:r>
              <a:rPr lang="en-GB" sz="1600" dirty="0">
                <a:cs typeface="Arial" pitchFamily="34" charset="0"/>
              </a:rPr>
              <a:t>- Face down: as above, but students have the chance to pick up cards until they find the correct word. They have to say the word for each card they pick up.</a:t>
            </a:r>
          </a:p>
          <a:p>
            <a:pPr>
              <a:buNone/>
            </a:pPr>
            <a:r>
              <a:rPr lang="en-GB" sz="1600" dirty="0">
                <a:cs typeface="Arial" pitchFamily="34" charset="0"/>
              </a:rPr>
              <a:t>- Put in order: teacher lists words in order and students have to put cards in that order.</a:t>
            </a:r>
          </a:p>
          <a:p>
            <a:pPr>
              <a:buNone/>
            </a:pPr>
            <a:r>
              <a:rPr lang="en-GB" sz="1600" dirty="0">
                <a:cs typeface="Arial" pitchFamily="34" charset="0"/>
              </a:rPr>
              <a:t>In all these activities, students can take the role of the teacher after some examples. Each one can be used as a whole class, group or paired activity.</a:t>
            </a:r>
          </a:p>
          <a:p>
            <a:endParaRPr lang="en-GB" sz="16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fontScale="85000" lnSpcReduction="10000"/>
          </a:bodyPr>
          <a:lstStyle/>
          <a:p>
            <a:pPr algn="ctr">
              <a:buNone/>
            </a:pPr>
            <a:r>
              <a:rPr lang="en-GB" sz="2000" b="1" dirty="0">
                <a:cs typeface="Arial" pitchFamily="34" charset="0"/>
              </a:rPr>
              <a:t>Repetition</a:t>
            </a:r>
            <a:endParaRPr lang="en-GB" sz="2000" dirty="0">
              <a:cs typeface="Arial" pitchFamily="34" charset="0"/>
            </a:endParaRPr>
          </a:p>
          <a:p>
            <a:pPr>
              <a:buNone/>
            </a:pPr>
            <a:r>
              <a:rPr lang="en-GB" sz="2000" dirty="0">
                <a:cs typeface="Arial" pitchFamily="34" charset="0"/>
              </a:rPr>
              <a:t>- Repeating new language many times is crucial for remembering it.</a:t>
            </a:r>
          </a:p>
          <a:p>
            <a:pPr>
              <a:buNone/>
            </a:pPr>
            <a:r>
              <a:rPr lang="en-GB" sz="2000" dirty="0">
                <a:cs typeface="Arial" pitchFamily="34" charset="0"/>
              </a:rPr>
              <a:t>- Vary your mode of repetition: happy, sad, angry, quietly, loudly, fast, slow.</a:t>
            </a:r>
          </a:p>
          <a:p>
            <a:pPr>
              <a:buNone/>
            </a:pPr>
            <a:r>
              <a:rPr lang="en-GB" sz="2000" dirty="0">
                <a:cs typeface="Arial" pitchFamily="34" charset="0"/>
              </a:rPr>
              <a:t>- Ask different groups to repeat vocabulary (boys, girls, other groups).</a:t>
            </a:r>
          </a:p>
          <a:p>
            <a:pPr>
              <a:buNone/>
            </a:pPr>
            <a:endParaRPr lang="en-GB" sz="2000" dirty="0">
              <a:cs typeface="Arial" pitchFamily="34" charset="0"/>
            </a:endParaRPr>
          </a:p>
          <a:p>
            <a:pPr algn="ctr">
              <a:buNone/>
            </a:pPr>
            <a:r>
              <a:rPr lang="en-GB" sz="2000" b="1" dirty="0">
                <a:cs typeface="Arial" pitchFamily="34" charset="0"/>
              </a:rPr>
              <a:t> Numbers</a:t>
            </a:r>
            <a:endParaRPr lang="en-GB" sz="2000" dirty="0">
              <a:cs typeface="Arial" pitchFamily="34" charset="0"/>
            </a:endParaRPr>
          </a:p>
          <a:p>
            <a:pPr>
              <a:buNone/>
            </a:pPr>
            <a:r>
              <a:rPr lang="en-GB" sz="2000" dirty="0">
                <a:cs typeface="Arial" pitchFamily="34" charset="0"/>
              </a:rPr>
              <a:t>Introduce numbers early on. You can use them to do all the above activities.</a:t>
            </a:r>
          </a:p>
          <a:p>
            <a:pPr>
              <a:buNone/>
            </a:pPr>
            <a:r>
              <a:rPr lang="en-GB" sz="2000" dirty="0">
                <a:cs typeface="Arial" pitchFamily="34" charset="0"/>
              </a:rPr>
              <a:t>- You can use letters of the alphabet instead if you prefer.</a:t>
            </a:r>
          </a:p>
          <a:p>
            <a:pPr>
              <a:buFontTx/>
              <a:buChar char="-"/>
            </a:pPr>
            <a:r>
              <a:rPr lang="en-GB" sz="2000" dirty="0">
                <a:cs typeface="Arial" pitchFamily="34" charset="0"/>
              </a:rPr>
              <a:t>Use activities that enable students to practise numbers in random order (dice, dominoes). Otherwise students will always have to count in their heads before saying a number – you could be there for a long time if you are working with larger numbers!</a:t>
            </a:r>
          </a:p>
          <a:p>
            <a:pPr algn="ctr">
              <a:buNone/>
            </a:pPr>
            <a:endParaRPr lang="en-GB" sz="2000" b="1" dirty="0">
              <a:cs typeface="Arial" pitchFamily="34" charset="0"/>
            </a:endParaRPr>
          </a:p>
          <a:p>
            <a:pPr algn="ctr">
              <a:buNone/>
            </a:pPr>
            <a:r>
              <a:rPr lang="en-GB" sz="2000" b="1" dirty="0">
                <a:cs typeface="Arial" pitchFamily="34" charset="0"/>
              </a:rPr>
              <a:t>Error correction</a:t>
            </a:r>
            <a:endParaRPr lang="en-GB" sz="2000" dirty="0">
              <a:cs typeface="Arial" pitchFamily="34" charset="0"/>
            </a:endParaRPr>
          </a:p>
          <a:p>
            <a:pPr>
              <a:buNone/>
            </a:pPr>
            <a:r>
              <a:rPr lang="en-GB" sz="2000" dirty="0">
                <a:cs typeface="Arial" pitchFamily="34" charset="0"/>
              </a:rPr>
              <a:t>Help students accept errors and learn from them. Praise the student for trying (even if what s/he</a:t>
            </a:r>
          </a:p>
          <a:p>
            <a:pPr>
              <a:buNone/>
            </a:pPr>
            <a:r>
              <a:rPr lang="en-GB" sz="2000" dirty="0">
                <a:cs typeface="Arial" pitchFamily="34" charset="0"/>
              </a:rPr>
              <a:t>said is wrong) but then say the correct word to reinforce learning.</a:t>
            </a:r>
          </a:p>
          <a:p>
            <a:pPr algn="ctr">
              <a:buNone/>
            </a:pPr>
            <a:endParaRPr lang="en-GB" sz="2000" b="1" dirty="0">
              <a:cs typeface="Arial" pitchFamily="34" charset="0"/>
            </a:endParaRPr>
          </a:p>
          <a:p>
            <a:pPr algn="ctr">
              <a:buNone/>
            </a:pPr>
            <a:r>
              <a:rPr lang="en-GB" sz="2000" b="1" dirty="0">
                <a:cs typeface="Arial" pitchFamily="34" charset="0"/>
              </a:rPr>
              <a:t>Knowing about grammar</a:t>
            </a:r>
            <a:endParaRPr lang="en-GB" sz="2000" dirty="0">
              <a:cs typeface="Arial" pitchFamily="34" charset="0"/>
            </a:endParaRPr>
          </a:p>
          <a:p>
            <a:pPr>
              <a:buNone/>
            </a:pPr>
            <a:r>
              <a:rPr lang="en-GB" sz="2000" dirty="0">
                <a:cs typeface="Arial" pitchFamily="34" charset="0"/>
              </a:rPr>
              <a:t>Try to help students to deduct grammatical rules from examples, rather than teaching them independently.</a:t>
            </a:r>
          </a:p>
          <a:p>
            <a:pPr>
              <a:buNone/>
            </a:pPr>
            <a:r>
              <a:rPr lang="en-GB" sz="2000" dirty="0">
                <a:cs typeface="Arial" pitchFamily="34" charset="0"/>
              </a:rPr>
              <a:t>- Instead of explaining why an adjective has an -o or -a ending, give examples and see if students can explain a general rule.</a:t>
            </a:r>
          </a:p>
          <a:p>
            <a:pPr>
              <a:buNone/>
            </a:pPr>
            <a:r>
              <a:rPr lang="en-GB" sz="2000" dirty="0">
                <a:cs typeface="Arial" pitchFamily="34" charset="0"/>
              </a:rPr>
              <a:t>- Explain the rules of gender and number agreements as they appear in your lessons. It's best not to make a special lesson of them.</a:t>
            </a:r>
          </a:p>
          <a:p>
            <a:pPr>
              <a:buNone/>
            </a:pPr>
            <a:r>
              <a:rPr lang="en-GB" sz="2000" dirty="0">
                <a:cs typeface="Arial" pitchFamily="34" charset="0"/>
              </a:rPr>
              <a:t>- Revisit the agreement rules every time they appear after their introduction. For example, ask students why they think "verdes" has an 's' when talking about eyes.</a:t>
            </a:r>
          </a:p>
          <a:p>
            <a:pPr>
              <a:buFontTx/>
              <a:buChar char="-"/>
            </a:pPr>
            <a:endParaRPr lang="en-GB" sz="2000" dirty="0"/>
          </a:p>
          <a:p>
            <a:pPr>
              <a:buNone/>
            </a:pPr>
            <a:endParaRPr lang="en-GB"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fontScale="25000" lnSpcReduction="20000"/>
          </a:bodyPr>
          <a:lstStyle/>
          <a:p>
            <a:pPr algn="ctr">
              <a:buNone/>
            </a:pPr>
            <a:r>
              <a:rPr lang="en-GB" sz="7200" b="1" u="sng" dirty="0">
                <a:cs typeface="Arial" pitchFamily="34" charset="0"/>
              </a:rPr>
              <a:t>Knowing about grammar</a:t>
            </a:r>
            <a:endParaRPr lang="en-GB" sz="7200" u="sng" dirty="0">
              <a:cs typeface="Arial" pitchFamily="34" charset="0"/>
            </a:endParaRPr>
          </a:p>
          <a:p>
            <a:pPr>
              <a:buNone/>
            </a:pPr>
            <a:r>
              <a:rPr lang="en-GB" sz="7200" dirty="0">
                <a:cs typeface="Arial" pitchFamily="34" charset="0"/>
              </a:rPr>
              <a:t>Try to help students to deduct grammatical rules from examples, rather than teaching them independently.</a:t>
            </a:r>
          </a:p>
          <a:p>
            <a:pPr>
              <a:buNone/>
            </a:pPr>
            <a:r>
              <a:rPr lang="en-GB" sz="7200" dirty="0">
                <a:cs typeface="Arial" pitchFamily="34" charset="0"/>
              </a:rPr>
              <a:t>- Instead of explaining why an adjective has an -o or -a ending, give examples and see if students can explain a general rule.</a:t>
            </a:r>
          </a:p>
          <a:p>
            <a:pPr>
              <a:buNone/>
            </a:pPr>
            <a:r>
              <a:rPr lang="en-GB" sz="7200" dirty="0">
                <a:cs typeface="Arial" pitchFamily="34" charset="0"/>
              </a:rPr>
              <a:t>- Explain the rules of gender and number agreements as they appear in your lessons. It's best not to make a special lesson of them.</a:t>
            </a:r>
          </a:p>
          <a:p>
            <a:pPr>
              <a:buNone/>
            </a:pPr>
            <a:r>
              <a:rPr lang="en-GB" sz="7200" dirty="0">
                <a:cs typeface="Arial" pitchFamily="34" charset="0"/>
              </a:rPr>
              <a:t>- Revisit the agreement rules every time they appear after their introduction. For example, ask students why they think "verdes" has an 's' when talking about eyes.</a:t>
            </a:r>
          </a:p>
          <a:p>
            <a:pPr algn="ctr">
              <a:buNone/>
            </a:pPr>
            <a:endParaRPr lang="en-GB" sz="7200" b="1" dirty="0">
              <a:cs typeface="Arial" pitchFamily="34" charset="0"/>
            </a:endParaRPr>
          </a:p>
          <a:p>
            <a:pPr algn="ctr">
              <a:buNone/>
            </a:pPr>
            <a:r>
              <a:rPr lang="en-GB" sz="7200" b="1" u="sng" dirty="0">
                <a:cs typeface="Arial" pitchFamily="34" charset="0"/>
              </a:rPr>
              <a:t>Praising and encouraging</a:t>
            </a:r>
          </a:p>
          <a:p>
            <a:pPr>
              <a:buNone/>
            </a:pPr>
            <a:r>
              <a:rPr lang="en-GB" sz="7200" dirty="0">
                <a:cs typeface="Arial" pitchFamily="34" charset="0"/>
              </a:rPr>
              <a:t>Use lots of Spanish vocabulary for praising and encouraging. </a:t>
            </a:r>
            <a:endParaRPr lang="en-GB" sz="7200" b="1" dirty="0">
              <a:cs typeface="Arial" pitchFamily="34" charset="0"/>
            </a:endParaRPr>
          </a:p>
          <a:p>
            <a:pPr algn="ctr">
              <a:buNone/>
            </a:pPr>
            <a:endParaRPr lang="en-GB" sz="7200" b="1" dirty="0">
              <a:cs typeface="Arial" pitchFamily="34" charset="0"/>
            </a:endParaRPr>
          </a:p>
          <a:p>
            <a:pPr algn="ctr">
              <a:buNone/>
            </a:pPr>
            <a:r>
              <a:rPr lang="en-GB" sz="7200" b="1" u="sng" dirty="0">
                <a:cs typeface="Arial" pitchFamily="34" charset="0"/>
              </a:rPr>
              <a:t>Gender awareness</a:t>
            </a:r>
            <a:endParaRPr lang="en-GB" sz="7200" u="sng" dirty="0">
              <a:cs typeface="Arial" pitchFamily="34" charset="0"/>
            </a:endParaRPr>
          </a:p>
          <a:p>
            <a:pPr>
              <a:buNone/>
            </a:pPr>
            <a:r>
              <a:rPr lang="en-GB" sz="7200" dirty="0">
                <a:cs typeface="Arial" pitchFamily="34" charset="0"/>
              </a:rPr>
              <a:t>In Spanish, nouns, pronouns, adjectives and articles are gender-related. Try to make students aware of this from the beginning.</a:t>
            </a:r>
          </a:p>
          <a:p>
            <a:pPr>
              <a:buNone/>
            </a:pPr>
            <a:r>
              <a:rPr lang="en-GB" sz="7200" dirty="0">
                <a:cs typeface="Arial" pitchFamily="34" charset="0"/>
              </a:rPr>
              <a:t>- Nouns could be introduced with their corresponding article.</a:t>
            </a:r>
          </a:p>
          <a:p>
            <a:pPr>
              <a:buNone/>
            </a:pPr>
            <a:r>
              <a:rPr lang="en-GB" sz="7200" dirty="0">
                <a:cs typeface="Arial" pitchFamily="34" charset="0"/>
              </a:rPr>
              <a:t>- Try different exercises where students have to group words by gender.</a:t>
            </a:r>
          </a:p>
          <a:p>
            <a:pPr>
              <a:buNone/>
            </a:pPr>
            <a:r>
              <a:rPr lang="en-GB" sz="7200" dirty="0">
                <a:cs typeface="Arial" pitchFamily="34" charset="0"/>
              </a:rPr>
              <a:t>- Help students to recognise that, in general, masculine nouns/adjectives end in -o and feminine in -a. (But beware - things can't be that easy! There are a lot of exceptions.)</a:t>
            </a:r>
          </a:p>
          <a:p>
            <a:pPr>
              <a:buNone/>
            </a:pPr>
            <a:r>
              <a:rPr lang="en-GB" sz="7200" dirty="0">
                <a:cs typeface="Arial" pitchFamily="34" charset="0"/>
              </a:rPr>
              <a:t>- If you do dictionary work, make students aware of the terms their dictionary uses to specify the gender of a noun. </a:t>
            </a:r>
          </a:p>
          <a:p>
            <a:pPr algn="ctr">
              <a:buNone/>
            </a:pPr>
            <a:r>
              <a:rPr lang="en-GB" sz="7200" b="1" u="sng" dirty="0">
                <a:cs typeface="Arial" pitchFamily="34" charset="0"/>
              </a:rPr>
              <a:t>Capital letters</a:t>
            </a:r>
            <a:endParaRPr lang="en-GB" sz="7200" u="sng" dirty="0">
              <a:cs typeface="Arial" pitchFamily="34" charset="0"/>
            </a:endParaRPr>
          </a:p>
          <a:p>
            <a:pPr>
              <a:buNone/>
            </a:pPr>
            <a:r>
              <a:rPr lang="en-GB" sz="7200" dirty="0">
                <a:cs typeface="Arial" pitchFamily="34" charset="0"/>
              </a:rPr>
              <a:t>In Spanish, days, months, languages and nationalities do not use a capital letter. Only names of people and places do.</a:t>
            </a:r>
          </a:p>
          <a:p>
            <a:pPr>
              <a:buNone/>
            </a:pPr>
            <a:r>
              <a:rPr lang="en-GB" dirty="0"/>
              <a:t> </a:t>
            </a:r>
          </a:p>
          <a:p>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858000"/>
          </a:xfrm>
        </p:spPr>
        <p:txBody>
          <a:bodyPr>
            <a:normAutofit fontScale="25000" lnSpcReduction="20000"/>
          </a:bodyPr>
          <a:lstStyle/>
          <a:p>
            <a:r>
              <a:rPr lang="en-GB" sz="4800" b="1" u="sng" dirty="0">
                <a:solidFill>
                  <a:schemeClr val="tx1"/>
                </a:solidFill>
              </a:rPr>
              <a:t>Activity Ideas</a:t>
            </a:r>
          </a:p>
          <a:p>
            <a:endParaRPr lang="en-GB" sz="4800" b="1" dirty="0">
              <a:solidFill>
                <a:schemeClr val="tx1"/>
              </a:solidFill>
            </a:endParaRPr>
          </a:p>
          <a:p>
            <a:pPr algn="l"/>
            <a:r>
              <a:rPr lang="en-GB" sz="4800" b="1" dirty="0">
                <a:solidFill>
                  <a:schemeClr val="tx1"/>
                </a:solidFill>
              </a:rPr>
              <a:t>Storyboarding– </a:t>
            </a:r>
            <a:r>
              <a:rPr lang="en-GB" sz="4800" dirty="0">
                <a:solidFill>
                  <a:schemeClr val="tx1"/>
                </a:solidFill>
              </a:rPr>
              <a:t>for children to use the skills of sequencing and deduction to find the main nouns in the story. The visual images provide a clear association which aids memory retention.</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Classifying – </a:t>
            </a:r>
            <a:r>
              <a:rPr lang="en-GB" sz="4800" dirty="0">
                <a:solidFill>
                  <a:schemeClr val="tx1"/>
                </a:solidFill>
              </a:rPr>
              <a:t>by looking for similarities and differences within the words used in the story pupils are made aware of unfamiliar concepts such as gender or sound patterns.</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Visual Map from Memory – </a:t>
            </a:r>
            <a:r>
              <a:rPr lang="en-GB" sz="4800" dirty="0">
                <a:solidFill>
                  <a:schemeClr val="tx1"/>
                </a:solidFill>
              </a:rPr>
              <a:t>this develops memory and recall skills along with an ability to work in a team. The activity introduces adjectives and the effect that different nouns can have on them.</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Auditory Map from Memory – </a:t>
            </a:r>
            <a:r>
              <a:rPr lang="en-GB" sz="4800" dirty="0">
                <a:solidFill>
                  <a:schemeClr val="tx1"/>
                </a:solidFill>
              </a:rPr>
              <a:t>Auditory Memory Maps are a fun and engaging exploration of sound and its relationship to the written word. The nature of the activity gives children no option but to communicate with each other using the sounds they have heard and their challenge is to find the words that match those sounds.</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Fortune Line – </a:t>
            </a:r>
            <a:r>
              <a:rPr lang="en-GB" sz="4800" dirty="0">
                <a:solidFill>
                  <a:schemeClr val="tx1"/>
                </a:solidFill>
              </a:rPr>
              <a:t>the Fortune Line is a simple tool that helps children engage emotionally with a story. From a language perspective they are recognising and sequencing text as well as identifying words in the foreign language that are acting as an emotional trigger.</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Kim's Game – </a:t>
            </a:r>
            <a:r>
              <a:rPr lang="en-GB" sz="4800" dirty="0">
                <a:solidFill>
                  <a:schemeClr val="tx1"/>
                </a:solidFill>
              </a:rPr>
              <a:t>games help children to recognise that there are a variety of different techniques that can be used to enhance memory and give them an opportunity to try them out.</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Odd One Out – </a:t>
            </a:r>
            <a:r>
              <a:rPr lang="en-GB" sz="4800" dirty="0">
                <a:solidFill>
                  <a:schemeClr val="tx1"/>
                </a:solidFill>
              </a:rPr>
              <a:t>asking children to pick the 'odd one out' from a set of words in another language encourages them to think about the characteristics of words and what they represent. They start to note similarities and differences, and in articulating these they begin to build a language which talks about language.</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Dominoes – </a:t>
            </a:r>
            <a:r>
              <a:rPr lang="en-GB" sz="4800" dirty="0">
                <a:solidFill>
                  <a:schemeClr val="tx1"/>
                </a:solidFill>
              </a:rPr>
              <a:t>a game familiar to many children. Playing it in another language helps children to recognise and retain new language in a non-threatening way.</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Pass the Parcel</a:t>
            </a:r>
            <a:r>
              <a:rPr lang="en-GB" sz="4800" dirty="0">
                <a:solidFill>
                  <a:schemeClr val="tx1"/>
                </a:solidFill>
              </a:rPr>
              <a:t> – teaches children how to sequence words in a sentence and how word order can affect meaning within a sentence.</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Snakes and Ladders – </a:t>
            </a:r>
            <a:r>
              <a:rPr lang="en-GB" sz="4800" dirty="0">
                <a:solidFill>
                  <a:schemeClr val="tx1"/>
                </a:solidFill>
              </a:rPr>
              <a:t>the familiar context of this dice game gives children an opportunity to consolidate their learning from the stories. It helps transference as they have to think of the target language words outside the familiarity of the story. </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Action Charades – </a:t>
            </a:r>
            <a:r>
              <a:rPr lang="en-GB" sz="4800" dirty="0">
                <a:solidFill>
                  <a:schemeClr val="tx1"/>
                </a:solidFill>
              </a:rPr>
              <a:t>uses drama techniques to enhance listening and speaking skills. Initially children use mime and gesture to show their understanding of phrases related to the story. The language of the story, which until now has been a vehicle for understanding the story, has become a tool for conveying meaning and creating scenes for new stories.</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Happy Families – </a:t>
            </a:r>
            <a:r>
              <a:rPr lang="en-GB" sz="4800" dirty="0">
                <a:solidFill>
                  <a:schemeClr val="tx1"/>
                </a:solidFill>
              </a:rPr>
              <a:t>another familiar game that enables children to practice simple, repetitive questioning techniques using the characters of the story as a stimulus.</a:t>
            </a:r>
            <a:br>
              <a:rPr lang="en-GB" sz="4800" dirty="0">
                <a:solidFill>
                  <a:schemeClr val="tx1"/>
                </a:solidFill>
              </a:rPr>
            </a:br>
            <a:r>
              <a:rPr lang="en-GB" sz="4800" dirty="0">
                <a:solidFill>
                  <a:schemeClr val="tx1"/>
                </a:solidFill>
              </a:rPr>
              <a:t/>
            </a:r>
            <a:br>
              <a:rPr lang="en-GB" sz="4800" dirty="0">
                <a:solidFill>
                  <a:schemeClr val="tx1"/>
                </a:solidFill>
              </a:rPr>
            </a:br>
            <a:r>
              <a:rPr lang="en-GB" sz="4800" b="1" dirty="0">
                <a:solidFill>
                  <a:schemeClr val="tx1"/>
                </a:solidFill>
              </a:rPr>
              <a:t>Narrative Format – </a:t>
            </a:r>
            <a:r>
              <a:rPr lang="en-GB" sz="4800" dirty="0">
                <a:solidFill>
                  <a:schemeClr val="tx1"/>
                </a:solidFill>
              </a:rPr>
              <a:t>the Narrative Format activity recreates the imaginary world of the story and invites children to enter it. Only the target language is spoken here and the repetitive nature of the format helps children build up and retain spontaneous narrative language.</a:t>
            </a:r>
          </a:p>
          <a:p>
            <a:pPr algn="l"/>
            <a:endParaRPr lang="en-GB" sz="5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TotalTime>
  <Words>1615</Words>
  <Application>Microsoft Office PowerPoint</Application>
  <PresentationFormat>On-screen Show (4:3)</PresentationFormat>
  <Paragraphs>207</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Modern Foreign Languages</vt:lpstr>
      <vt:lpstr>Start Early!</vt:lpstr>
      <vt:lpstr>Slide 3</vt:lpstr>
      <vt:lpstr>Teaching Points</vt:lpstr>
      <vt:lpstr>Slide 5</vt:lpstr>
      <vt:lpstr>Slide 6</vt:lpstr>
      <vt:lpstr>Slide 7</vt:lpstr>
      <vt:lpstr>Slide 8</vt:lpstr>
      <vt:lpstr>Slide 9</vt:lpstr>
      <vt:lpstr>Modern Foreign Languages  and Early Years</vt:lpstr>
      <vt:lpstr>Personal, Social and Emotional Development</vt:lpstr>
      <vt:lpstr>Communication, Language and Literacy</vt:lpstr>
      <vt:lpstr>Problem solving, Reasoning and Numeracy</vt:lpstr>
      <vt:lpstr>Knowledge and Understanding of the World</vt:lpstr>
      <vt:lpstr>Physical Development</vt:lpstr>
      <vt:lpstr>Creative Development</vt:lpstr>
      <vt:lpstr>References</vt:lpstr>
      <vt:lpstr>Modern Foreign Languages in KS1 and KS2</vt:lpstr>
      <vt:lpstr>Teaching Approaches</vt:lpstr>
      <vt:lpstr>Top Tip</vt:lpstr>
      <vt:lpstr>Slide 21</vt:lpstr>
      <vt:lpstr>Display Ideas</vt:lpstr>
      <vt:lpstr>Useful Websites</vt:lpstr>
      <vt:lpstr>Slide 24</vt:lpstr>
      <vt:lpstr>Slide 25</vt:lpstr>
      <vt:lpstr>Slide 26</vt:lpstr>
      <vt:lpstr>Slide 27</vt:lpstr>
      <vt:lpstr>Slide 28</vt:lpstr>
      <vt:lpstr>Just for fun!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Foreign Languages</dc:title>
  <dc:creator>Scott</dc:creator>
  <cp:lastModifiedBy>Scott</cp:lastModifiedBy>
  <cp:revision>41</cp:revision>
  <dcterms:created xsi:type="dcterms:W3CDTF">2010-03-29T19:52:30Z</dcterms:created>
  <dcterms:modified xsi:type="dcterms:W3CDTF">2010-03-31T22:15:11Z</dcterms:modified>
</cp:coreProperties>
</file>