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76" r:id="rId4"/>
    <p:sldId id="262" r:id="rId5"/>
    <p:sldId id="261" r:id="rId6"/>
    <p:sldId id="264" r:id="rId7"/>
    <p:sldId id="263" r:id="rId8"/>
    <p:sldId id="257" r:id="rId9"/>
    <p:sldId id="279" r:id="rId10"/>
    <p:sldId id="270" r:id="rId11"/>
    <p:sldId id="265" r:id="rId12"/>
    <p:sldId id="266" r:id="rId13"/>
    <p:sldId id="267" r:id="rId14"/>
    <p:sldId id="268" r:id="rId15"/>
    <p:sldId id="269" r:id="rId16"/>
    <p:sldId id="258" r:id="rId17"/>
    <p:sldId id="278" r:id="rId18"/>
    <p:sldId id="273" r:id="rId19"/>
    <p:sldId id="275" r:id="rId20"/>
    <p:sldId id="277" r:id="rId21"/>
    <p:sldId id="260" r:id="rId22"/>
    <p:sldId id="274" r:id="rId23"/>
    <p:sldId id="27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FBAFC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624" autoAdjust="0"/>
  </p:normalViewPr>
  <p:slideViewPr>
    <p:cSldViewPr>
      <p:cViewPr varScale="1">
        <p:scale>
          <a:sx n="69" d="100"/>
          <a:sy n="69" d="100"/>
        </p:scale>
        <p:origin x="-1410" y="-102"/>
      </p:cViewPr>
      <p:guideLst>
        <p:guide orient="horz" pos="2160"/>
        <p:guide pos="2880"/>
      </p:guideLst>
    </p:cSldViewPr>
  </p:slideViewPr>
  <p:outlineViewPr>
    <p:cViewPr>
      <p:scale>
        <a:sx n="33" d="100"/>
        <a:sy n="33" d="100"/>
      </p:scale>
      <p:origin x="0" y="370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653D8E-F366-47F8-916E-5D7D4AEA35BD}" type="datetimeFigureOut">
              <a:rPr lang="en-US" smtClean="0"/>
              <a:pPr/>
              <a:t>4/16/2010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5F26549-7F39-424C-98D9-E96AE7BBF0B6}"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653D8E-F366-47F8-916E-5D7D4AEA35BD}" type="datetimeFigureOut">
              <a:rPr lang="en-US" smtClean="0"/>
              <a:pPr/>
              <a:t>4/16/2010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5F26549-7F39-424C-98D9-E96AE7BBF0B6}"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653D8E-F366-47F8-916E-5D7D4AEA35BD}" type="datetimeFigureOut">
              <a:rPr lang="en-US" smtClean="0"/>
              <a:pPr/>
              <a:t>4/16/2010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5F26549-7F39-424C-98D9-E96AE7BBF0B6}"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653D8E-F366-47F8-916E-5D7D4AEA35BD}" type="datetimeFigureOut">
              <a:rPr lang="en-US" smtClean="0"/>
              <a:pPr/>
              <a:t>4/16/2010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5F26549-7F39-424C-98D9-E96AE7BBF0B6}"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653D8E-F366-47F8-916E-5D7D4AEA35BD}" type="datetimeFigureOut">
              <a:rPr lang="en-US" smtClean="0"/>
              <a:pPr/>
              <a:t>4/16/2010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5F26549-7F39-424C-98D9-E96AE7BBF0B6}"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6653D8E-F366-47F8-916E-5D7D4AEA35BD}" type="datetimeFigureOut">
              <a:rPr lang="en-US" smtClean="0"/>
              <a:pPr/>
              <a:t>4/16/2010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5F26549-7F39-424C-98D9-E96AE7BBF0B6}"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653D8E-F366-47F8-916E-5D7D4AEA35BD}" type="datetimeFigureOut">
              <a:rPr lang="en-US" smtClean="0"/>
              <a:pPr/>
              <a:t>4/16/2010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5F26549-7F39-424C-98D9-E96AE7BBF0B6}"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653D8E-F366-47F8-916E-5D7D4AEA35BD}" type="datetimeFigureOut">
              <a:rPr lang="en-US" smtClean="0"/>
              <a:pPr/>
              <a:t>4/16/2010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5F26549-7F39-424C-98D9-E96AE7BBF0B6}"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653D8E-F366-47F8-916E-5D7D4AEA35BD}" type="datetimeFigureOut">
              <a:rPr lang="en-US" smtClean="0"/>
              <a:pPr/>
              <a:t>4/16/2010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C5F26549-7F39-424C-98D9-E96AE7BBF0B6}"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653D8E-F366-47F8-916E-5D7D4AEA35BD}" type="datetimeFigureOut">
              <a:rPr lang="en-US" smtClean="0"/>
              <a:pPr/>
              <a:t>4/16/2010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5F26549-7F39-424C-98D9-E96AE7BBF0B6}"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653D8E-F366-47F8-916E-5D7D4AEA35BD}" type="datetimeFigureOut">
              <a:rPr lang="en-US" smtClean="0"/>
              <a:pPr/>
              <a:t>4/16/2010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5F26549-7F39-424C-98D9-E96AE7BBF0B6}"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653D8E-F366-47F8-916E-5D7D4AEA35BD}" type="datetimeFigureOut">
              <a:rPr lang="en-US" smtClean="0"/>
              <a:pPr/>
              <a:t>4/16/2010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F26549-7F39-424C-98D9-E96AE7BBF0B6}"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2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 Target="slide21.xml"/><Relationship Id="rId5" Type="http://schemas.openxmlformats.org/officeDocument/2006/relationships/slide" Target="slide16.xml"/><Relationship Id="rId4" Type="http://schemas.openxmlformats.org/officeDocument/2006/relationships/slide" Target="slide8.xml"/></Relationships>
</file>

<file path=ppt/slides/_rels/slide10.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image" Target="../media/image4.wmf"/><Relationship Id="rId7" Type="http://schemas.openxmlformats.org/officeDocument/2006/relationships/slide" Target="slide18.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image" Target="../media/image3.png"/><Relationship Id="rId4" Type="http://schemas.openxmlformats.org/officeDocument/2006/relationships/slide" Target="slide17.xml"/></Relationships>
</file>

<file path=ppt/slides/_rels/slide17.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KS2%20Investigation%20Template.doc" TargetMode="External"/><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KS2%20Investigation%20Template.doc" TargetMode="External"/><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image" Target="../media/image2.gif"/><Relationship Id="rId7" Type="http://schemas.openxmlformats.org/officeDocument/2006/relationships/slide" Target="slide6.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image" Target="../media/image3.png"/><Relationship Id="rId10" Type="http://schemas.openxmlformats.org/officeDocument/2006/relationships/slide" Target="slide3.xml"/><Relationship Id="rId4" Type="http://schemas.openxmlformats.org/officeDocument/2006/relationships/slide" Target="slide7.xml"/><Relationship Id="rId9" Type="http://schemas.openxmlformats.org/officeDocument/2006/relationships/slide" Target="slide4.xml"/></Relationships>
</file>

<file path=ppt/slides/_rels/slide20.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amazon.co.uk/exec/obidos/search-handle-url/ref=ntt_athr_dp_sr_1?_encoding=UTF8&amp;search-type=ss&amp;index=books-uk&amp;field-author=Holly%20Hartman" TargetMode="External"/><Relationship Id="rId7" Type="http://schemas.openxmlformats.org/officeDocument/2006/relationships/hyperlink" Target="http://www.amazon.co.uk/Kimberly-Brubaker-Bradley/e/B001ILFOVU/ref=ntt_athr_dp_pel_1" TargetMode="External"/><Relationship Id="rId2" Type="http://schemas.openxmlformats.org/officeDocument/2006/relationships/hyperlink" Target="http://www.amazon.co.uk/exec/obidos/search-handle-url/ref=ntt_athr_dp_sr_1?_encoding=UTF8&amp;search-type=ss&amp;index=books-uk&amp;field-author=Margaret%20Mahy" TargetMode="External"/><Relationship Id="rId1" Type="http://schemas.openxmlformats.org/officeDocument/2006/relationships/slideLayout" Target="../slideLayouts/slideLayout2.xml"/><Relationship Id="rId6" Type="http://schemas.openxmlformats.org/officeDocument/2006/relationships/hyperlink" Target="http://www.amazon.co.uk/exec/obidos/search-handle-url/ref=ntt_athr_dp_sr_1?_encoding=UTF8&amp;search-type=ss&amp;index=books-uk&amp;field-author=Gayle%20Bittinger" TargetMode="External"/><Relationship Id="rId5" Type="http://schemas.openxmlformats.org/officeDocument/2006/relationships/hyperlink" Target="http://www.amazon.co.uk/Shar-Levine/e/B000APOL4G/ref=ntt_athr_dp_pel_1" TargetMode="External"/><Relationship Id="rId4" Type="http://schemas.openxmlformats.org/officeDocument/2006/relationships/hyperlink" Target="http://www.amazon.co.uk/exec/obidos/search-handle-url/ref=ntt_athr_dp_sr_1?_encoding=UTF8&amp;search-type=ss&amp;index=books-uk&amp;field-author=Ladybird"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www.bubblemania.com/" TargetMode="External"/><Relationship Id="rId2" Type="http://schemas.openxmlformats.org/officeDocument/2006/relationships/hyperlink" Target="http://bubbles.org/" TargetMode="External"/><Relationship Id="rId1" Type="http://schemas.openxmlformats.org/officeDocument/2006/relationships/slideLayout" Target="../slideLayouts/slideLayout2.xml"/><Relationship Id="rId5" Type="http://schemas.openxmlformats.org/officeDocument/2006/relationships/hyperlink" Target="http://www.zurqui.com/crinfocus/bubble/bubble.htm" TargetMode="External"/><Relationship Id="rId4" Type="http://schemas.openxmlformats.org/officeDocument/2006/relationships/hyperlink" Target="http://www.exploratorium.edu/ronh/bubbles/bubbles.htm" TargetMode="Externa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1.xml"/><Relationship Id="rId7" Type="http://schemas.openxmlformats.org/officeDocument/2006/relationships/slide" Target="slide10.xml"/><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image" Target="../media/image3.png"/><Relationship Id="rId4" Type="http://schemas.openxmlformats.org/officeDocument/2006/relationships/slide" Target="slide9.xml"/><Relationship Id="rId9" Type="http://schemas.openxmlformats.org/officeDocument/2006/relationships/slide" Target="slide11.xml"/></Relationships>
</file>

<file path=ppt/slides/_rels/slide9.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p:txBody>
          <a:bodyPr/>
          <a:lstStyle/>
          <a:p>
            <a:endParaRPr lang="en-GB" dirty="0"/>
          </a:p>
        </p:txBody>
      </p:sp>
      <p:sp>
        <p:nvSpPr>
          <p:cNvPr id="11" name="Subtitle 10"/>
          <p:cNvSpPr>
            <a:spLocks noGrp="1"/>
          </p:cNvSpPr>
          <p:nvPr>
            <p:ph type="subTitle" idx="1"/>
          </p:nvPr>
        </p:nvSpPr>
        <p:spPr/>
        <p:txBody>
          <a:bodyPr/>
          <a:lstStyle/>
          <a:p>
            <a:endParaRPr lang="en-GB" dirty="0"/>
          </a:p>
        </p:txBody>
      </p:sp>
      <p:pic>
        <p:nvPicPr>
          <p:cNvPr id="1026" name="Picture 2" descr="C:\Users\Adriana Van Helftere\AppData\Local\Microsoft\Windows\Temporary Internet Files\Content.IE5\WS4E5XHS\MPj04387880000[1].jpg"/>
          <p:cNvPicPr>
            <a:picLocks noChangeAspect="1" noChangeArrowheads="1"/>
          </p:cNvPicPr>
          <p:nvPr/>
        </p:nvPicPr>
        <p:blipFill>
          <a:blip r:embed="rId2" cstate="print"/>
          <a:srcRect/>
          <a:stretch>
            <a:fillRect/>
          </a:stretch>
        </p:blipFill>
        <p:spPr bwMode="auto">
          <a:xfrm>
            <a:off x="2398776" y="1143000"/>
            <a:ext cx="4346448" cy="4572000"/>
          </a:xfrm>
          <a:prstGeom prst="rect">
            <a:avLst/>
          </a:prstGeom>
          <a:noFill/>
        </p:spPr>
      </p:pic>
      <p:pic>
        <p:nvPicPr>
          <p:cNvPr id="1027" name="Picture 3" descr="C:\Users\Adriana Van Helftere\AppData\Local\Microsoft\Windows\Temporary Internet Files\Content.IE5\WS4E5XHS\MPj04387880000[1].jpg"/>
          <p:cNvPicPr>
            <a:picLocks noChangeAspect="1" noChangeArrowheads="1"/>
          </p:cNvPicPr>
          <p:nvPr/>
        </p:nvPicPr>
        <p:blipFill>
          <a:blip r:embed="rId2" cstate="print"/>
          <a:srcRect/>
          <a:stretch>
            <a:fillRect/>
          </a:stretch>
        </p:blipFill>
        <p:spPr bwMode="auto">
          <a:xfrm rot="10800000">
            <a:off x="0" y="0"/>
            <a:ext cx="8501058" cy="6857998"/>
          </a:xfrm>
          <a:prstGeom prst="rect">
            <a:avLst/>
          </a:prstGeom>
          <a:noFill/>
        </p:spPr>
      </p:pic>
      <p:sp>
        <p:nvSpPr>
          <p:cNvPr id="6" name="TextBox 5"/>
          <p:cNvSpPr txBox="1"/>
          <p:nvPr/>
        </p:nvSpPr>
        <p:spPr>
          <a:xfrm>
            <a:off x="1928794" y="0"/>
            <a:ext cx="5429288" cy="4154984"/>
          </a:xfrm>
          <a:prstGeom prst="rect">
            <a:avLst/>
          </a:prstGeom>
          <a:noFill/>
        </p:spPr>
        <p:txBody>
          <a:bodyPr wrap="square" rtlCol="0">
            <a:spAutoFit/>
          </a:bodyPr>
          <a:lstStyle/>
          <a:p>
            <a:pPr algn="ctr"/>
            <a:r>
              <a:rPr lang="en-GB" sz="8800" dirty="0">
                <a:solidFill>
                  <a:srgbClr val="C00000"/>
                </a:solidFill>
                <a:effectLst>
                  <a:outerShdw blurRad="38100" dist="38100" dir="2700000" algn="tl">
                    <a:srgbClr val="000000">
                      <a:alpha val="43137"/>
                    </a:srgbClr>
                  </a:outerShdw>
                </a:effectLst>
                <a:latin typeface="Arial Rounded MT Bold" pitchFamily="34" charset="0"/>
              </a:rPr>
              <a:t>Bubbles in Science</a:t>
            </a:r>
          </a:p>
        </p:txBody>
      </p:sp>
      <p:sp>
        <p:nvSpPr>
          <p:cNvPr id="15" name="Oval 14">
            <a:hlinkClick r:id="rId3" action="ppaction://hlinksldjump"/>
          </p:cNvPr>
          <p:cNvSpPr/>
          <p:nvPr/>
        </p:nvSpPr>
        <p:spPr>
          <a:xfrm>
            <a:off x="500034" y="5000636"/>
            <a:ext cx="2714644" cy="164307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4800" dirty="0">
                <a:solidFill>
                  <a:schemeClr val="bg1"/>
                </a:solidFill>
                <a:latin typeface="Arial Rounded MT Bold" pitchFamily="34" charset="0"/>
              </a:rPr>
              <a:t>EYFS</a:t>
            </a:r>
          </a:p>
        </p:txBody>
      </p:sp>
      <p:sp>
        <p:nvSpPr>
          <p:cNvPr id="16" name="Oval 15">
            <a:hlinkClick r:id="rId4" action="ppaction://hlinksldjump"/>
          </p:cNvPr>
          <p:cNvSpPr/>
          <p:nvPr/>
        </p:nvSpPr>
        <p:spPr>
          <a:xfrm>
            <a:off x="3071802" y="4000504"/>
            <a:ext cx="2714644" cy="1643074"/>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sz="6600" dirty="0">
                <a:solidFill>
                  <a:schemeClr val="bg1"/>
                </a:solidFill>
                <a:latin typeface="Arial Rounded MT Bold" pitchFamily="34" charset="0"/>
              </a:rPr>
              <a:t>KS1</a:t>
            </a:r>
          </a:p>
        </p:txBody>
      </p:sp>
      <p:sp>
        <p:nvSpPr>
          <p:cNvPr id="17" name="Oval 16">
            <a:hlinkClick r:id="rId5" action="ppaction://hlinksldjump"/>
          </p:cNvPr>
          <p:cNvSpPr/>
          <p:nvPr/>
        </p:nvSpPr>
        <p:spPr>
          <a:xfrm>
            <a:off x="5929322" y="5000636"/>
            <a:ext cx="2714644" cy="1643074"/>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6600" dirty="0">
                <a:latin typeface="Arial Rounded MT Bold" pitchFamily="34" charset="0"/>
              </a:rPr>
              <a:t>KS2</a:t>
            </a:r>
          </a:p>
        </p:txBody>
      </p:sp>
      <p:sp>
        <p:nvSpPr>
          <p:cNvPr id="12" name="Oval 11">
            <a:hlinkClick r:id="rId6" action="ppaction://hlinksldjump"/>
          </p:cNvPr>
          <p:cNvSpPr/>
          <p:nvPr/>
        </p:nvSpPr>
        <p:spPr>
          <a:xfrm>
            <a:off x="142844" y="142852"/>
            <a:ext cx="1714512" cy="500066"/>
          </a:xfrm>
          <a:prstGeom prst="ellipse">
            <a:avLst/>
          </a:prstGeom>
          <a:solidFill>
            <a:srgbClr val="FF66FF"/>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400" dirty="0">
                <a:latin typeface="Arial Rounded MT Bold" pitchFamily="34" charset="0"/>
              </a:rPr>
              <a:t>books</a:t>
            </a:r>
          </a:p>
        </p:txBody>
      </p:sp>
      <p:sp>
        <p:nvSpPr>
          <p:cNvPr id="13" name="Oval 12">
            <a:hlinkClick r:id="rId7" action="ppaction://hlinksldjump"/>
          </p:cNvPr>
          <p:cNvSpPr/>
          <p:nvPr/>
        </p:nvSpPr>
        <p:spPr>
          <a:xfrm>
            <a:off x="142844" y="785794"/>
            <a:ext cx="1714512" cy="500066"/>
          </a:xfrm>
          <a:prstGeom prst="ellipse">
            <a:avLst/>
          </a:prstGeom>
          <a:solidFill>
            <a:srgbClr val="FF66FF"/>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a:latin typeface="Arial Rounded MT Bold" pitchFamily="34" charset="0"/>
              </a:rPr>
              <a:t>websites</a:t>
            </a: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KS1 Cross-curricular links</a:t>
            </a:r>
          </a:p>
        </p:txBody>
      </p:sp>
      <p:sp>
        <p:nvSpPr>
          <p:cNvPr id="3" name="Content Placeholder 2"/>
          <p:cNvSpPr>
            <a:spLocks noGrp="1"/>
          </p:cNvSpPr>
          <p:nvPr>
            <p:ph idx="1"/>
          </p:nvPr>
        </p:nvSpPr>
        <p:spPr/>
        <p:txBody>
          <a:bodyPr>
            <a:normAutofit fontScale="77500" lnSpcReduction="20000"/>
          </a:bodyPr>
          <a:lstStyle/>
          <a:p>
            <a:r>
              <a:rPr lang="en-GB" dirty="0">
                <a:latin typeface="Arial Rounded MT Bold" pitchFamily="34" charset="0"/>
              </a:rPr>
              <a:t>Literacy – Imagine you were trapped in a bubble floating above the earth. What would you see? Where would you land?</a:t>
            </a:r>
          </a:p>
          <a:p>
            <a:r>
              <a:rPr lang="en-GB" dirty="0">
                <a:latin typeface="Arial Rounded MT Bold" pitchFamily="34" charset="0"/>
              </a:rPr>
              <a:t>Maths – </a:t>
            </a:r>
            <a:r>
              <a:rPr lang="en-GB" dirty="0" smtClean="0">
                <a:latin typeface="Arial Rounded MT Bold" pitchFamily="34" charset="0"/>
              </a:rPr>
              <a:t>Recording bubble findings using simple pictograms</a:t>
            </a:r>
            <a:r>
              <a:rPr lang="en-GB" dirty="0">
                <a:latin typeface="Arial Rounded MT Bold" pitchFamily="34" charset="0"/>
              </a:rPr>
              <a:t>.</a:t>
            </a:r>
          </a:p>
          <a:p>
            <a:r>
              <a:rPr lang="en-GB" dirty="0">
                <a:latin typeface="Arial Rounded MT Bold" pitchFamily="34" charset="0"/>
              </a:rPr>
              <a:t>D&amp;T – Make bread and look at the process of yeast forming bubbles in the dough.</a:t>
            </a:r>
          </a:p>
          <a:p>
            <a:r>
              <a:rPr lang="en-GB" dirty="0">
                <a:latin typeface="Arial Rounded MT Bold" pitchFamily="34" charset="0"/>
              </a:rPr>
              <a:t>Music – Film the bubbles and create some bubbly music to accompany it</a:t>
            </a:r>
            <a:r>
              <a:rPr lang="en-GB" dirty="0" smtClean="0">
                <a:latin typeface="Arial Rounded MT Bold" pitchFamily="34" charset="0"/>
              </a:rPr>
              <a:t>.</a:t>
            </a:r>
          </a:p>
          <a:p>
            <a:r>
              <a:rPr lang="en-GB" dirty="0" smtClean="0">
                <a:latin typeface="Arial Rounded MT Bold" pitchFamily="34" charset="0"/>
              </a:rPr>
              <a:t>PSHE – Why is soap important for personal </a:t>
            </a:r>
            <a:r>
              <a:rPr lang="en-GB" dirty="0" err="1" smtClean="0">
                <a:latin typeface="Arial Rounded MT Bold" pitchFamily="34" charset="0"/>
              </a:rPr>
              <a:t>hygine</a:t>
            </a:r>
            <a:r>
              <a:rPr lang="en-GB" dirty="0" smtClean="0">
                <a:latin typeface="Arial Rounded MT Bold" pitchFamily="34" charset="0"/>
              </a:rPr>
              <a:t>?</a:t>
            </a:r>
          </a:p>
          <a:p>
            <a:r>
              <a:rPr lang="en-GB" dirty="0" smtClean="0">
                <a:latin typeface="Arial Rounded MT Bold" pitchFamily="34" charset="0"/>
              </a:rPr>
              <a:t>Literacy – write a bubble poem using descriptive language. </a:t>
            </a:r>
            <a:endParaRPr lang="en-GB" dirty="0">
              <a:latin typeface="Arial Rounded MT Bold" pitchFamily="34" charset="0"/>
            </a:endParaRPr>
          </a:p>
        </p:txBody>
      </p:sp>
      <p:sp>
        <p:nvSpPr>
          <p:cNvPr id="4" name="Left Arrow 3">
            <a:hlinkClick r:id="rId2" action="ppaction://hlinksldjump"/>
          </p:cNvPr>
          <p:cNvSpPr/>
          <p:nvPr/>
        </p:nvSpPr>
        <p:spPr>
          <a:xfrm>
            <a:off x="0" y="285728"/>
            <a:ext cx="978408" cy="1071570"/>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What shape are bubbles?</a:t>
            </a:r>
          </a:p>
        </p:txBody>
      </p:sp>
      <p:sp>
        <p:nvSpPr>
          <p:cNvPr id="3" name="Content Placeholder 2"/>
          <p:cNvSpPr>
            <a:spLocks noGrp="1"/>
          </p:cNvSpPr>
          <p:nvPr>
            <p:ph idx="1"/>
          </p:nvPr>
        </p:nvSpPr>
        <p:spPr/>
        <p:txBody>
          <a:bodyPr>
            <a:normAutofit fontScale="85000" lnSpcReduction="10000"/>
          </a:bodyPr>
          <a:lstStyle/>
          <a:p>
            <a:r>
              <a:rPr lang="en-GB" dirty="0">
                <a:latin typeface="Arial Rounded MT Bold" pitchFamily="34" charset="0"/>
              </a:rPr>
              <a:t>Blow some bubbles for the class. Point out that the bubble wand aperture is round and the bubbles are round. </a:t>
            </a:r>
          </a:p>
          <a:p>
            <a:r>
              <a:rPr lang="en-GB" dirty="0">
                <a:latin typeface="Arial Rounded MT Bold" pitchFamily="34" charset="0"/>
              </a:rPr>
              <a:t>Ask the children what they think will happen if they change the shape of the bubble wand.</a:t>
            </a:r>
          </a:p>
          <a:p>
            <a:r>
              <a:rPr lang="en-GB" dirty="0">
                <a:latin typeface="Arial Rounded MT Bold" pitchFamily="34" charset="0"/>
              </a:rPr>
              <a:t>Give the children long pipe cleaners and challenge them to make different shaped bubble wands (square, triangle, heart, flower...)</a:t>
            </a:r>
          </a:p>
          <a:p>
            <a:r>
              <a:rPr lang="en-GB" dirty="0">
                <a:latin typeface="Arial Rounded MT Bold" pitchFamily="34" charset="0"/>
              </a:rPr>
              <a:t>Get the children to make a prediction chart before blowing their bubbles.</a:t>
            </a:r>
          </a:p>
          <a:p>
            <a:endParaRPr lang="en-GB" dirty="0"/>
          </a:p>
        </p:txBody>
      </p:sp>
      <p:sp>
        <p:nvSpPr>
          <p:cNvPr id="6" name="Oval 5"/>
          <p:cNvSpPr/>
          <p:nvPr/>
        </p:nvSpPr>
        <p:spPr>
          <a:xfrm>
            <a:off x="5929322" y="5643578"/>
            <a:ext cx="1714512" cy="1000108"/>
          </a:xfrm>
          <a:prstGeom prst="ellipse">
            <a:avLst/>
          </a:prstGeom>
          <a:solidFill>
            <a:srgbClr val="FF66FF"/>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800" dirty="0">
                <a:latin typeface="Arial Rounded MT Bold" pitchFamily="34" charset="0"/>
                <a:hlinkClick r:id="rId2" action="ppaction://hlinksldjump"/>
              </a:rPr>
              <a:t>Chart</a:t>
            </a:r>
            <a:endParaRPr lang="en-GB" sz="2800" dirty="0">
              <a:latin typeface="Arial Rounded MT Bold" pitchFamily="34" charset="0"/>
            </a:endParaRPr>
          </a:p>
        </p:txBody>
      </p:sp>
      <p:sp>
        <p:nvSpPr>
          <p:cNvPr id="7" name="Left Arrow 6">
            <a:hlinkClick r:id="rId3" action="ppaction://hlinksldjump"/>
          </p:cNvPr>
          <p:cNvSpPr/>
          <p:nvPr/>
        </p:nvSpPr>
        <p:spPr>
          <a:xfrm>
            <a:off x="0" y="285728"/>
            <a:ext cx="1143008" cy="1143008"/>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85728"/>
            <a:ext cx="8229600" cy="1143000"/>
          </a:xfrm>
        </p:spPr>
        <p:style>
          <a:lnRef idx="0">
            <a:schemeClr val="accent4"/>
          </a:lnRef>
          <a:fillRef idx="3">
            <a:schemeClr val="accent4"/>
          </a:fillRef>
          <a:effectRef idx="3">
            <a:schemeClr val="accent4"/>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Prediction chart</a:t>
            </a:r>
          </a:p>
        </p:txBody>
      </p:sp>
      <p:graphicFrame>
        <p:nvGraphicFramePr>
          <p:cNvPr id="4" name="Content Placeholder 3"/>
          <p:cNvGraphicFramePr>
            <a:graphicFrameLocks noGrp="1"/>
          </p:cNvGraphicFramePr>
          <p:nvPr>
            <p:ph idx="1"/>
          </p:nvPr>
        </p:nvGraphicFramePr>
        <p:xfrm>
          <a:off x="457200" y="1785926"/>
          <a:ext cx="8229600" cy="4662977"/>
        </p:xfrm>
        <a:graphic>
          <a:graphicData uri="http://schemas.openxmlformats.org/drawingml/2006/table">
            <a:tbl>
              <a:tblPr firstRow="1" bandRow="1">
                <a:tableStyleId>{5940675A-B579-460E-94D1-54222C63F5DA}</a:tableStyleId>
              </a:tblPr>
              <a:tblGrid>
                <a:gridCol w="2743200"/>
                <a:gridCol w="2743200"/>
                <a:gridCol w="2743200"/>
              </a:tblGrid>
              <a:tr h="809948">
                <a:tc>
                  <a:txBody>
                    <a:bodyPr/>
                    <a:lstStyle/>
                    <a:p>
                      <a:r>
                        <a:rPr lang="en-GB" sz="2400" dirty="0">
                          <a:latin typeface="Arial Rounded MT Bold" pitchFamily="34" charset="0"/>
                        </a:rPr>
                        <a:t>Shape of</a:t>
                      </a:r>
                      <a:r>
                        <a:rPr lang="en-GB" sz="2400" baseline="0" dirty="0">
                          <a:latin typeface="Arial Rounded MT Bold" pitchFamily="34" charset="0"/>
                        </a:rPr>
                        <a:t> bubble wand</a:t>
                      </a:r>
                      <a:endParaRPr lang="en-GB" sz="2400" dirty="0">
                        <a:latin typeface="Arial Rounded MT Bold" pitchFamily="34" charset="0"/>
                      </a:endParaRPr>
                    </a:p>
                  </a:txBody>
                  <a:tcPr/>
                </a:tc>
                <a:tc>
                  <a:txBody>
                    <a:bodyPr/>
                    <a:lstStyle/>
                    <a:p>
                      <a:r>
                        <a:rPr lang="en-GB" sz="2400" dirty="0">
                          <a:latin typeface="Arial Rounded MT Bold" pitchFamily="34" charset="0"/>
                        </a:rPr>
                        <a:t>I think the bubbles will be...</a:t>
                      </a:r>
                    </a:p>
                  </a:txBody>
                  <a:tcPr/>
                </a:tc>
                <a:tc>
                  <a:txBody>
                    <a:bodyPr/>
                    <a:lstStyle/>
                    <a:p>
                      <a:r>
                        <a:rPr lang="en-GB" sz="2400" dirty="0">
                          <a:latin typeface="Arial Rounded MT Bold" pitchFamily="34" charset="0"/>
                        </a:rPr>
                        <a:t>My bubbles were...</a:t>
                      </a:r>
                    </a:p>
                  </a:txBody>
                  <a:tcPr/>
                </a:tc>
              </a:tr>
              <a:tr h="1190316">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r>
              <a:tr h="1285884">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r>
              <a:tr h="1363817">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r>
            </a:tbl>
          </a:graphicData>
        </a:graphic>
      </p:graphicFrame>
      <p:sp>
        <p:nvSpPr>
          <p:cNvPr id="7" name="Isosceles Triangle 6"/>
          <p:cNvSpPr/>
          <p:nvPr/>
        </p:nvSpPr>
        <p:spPr>
          <a:xfrm>
            <a:off x="1214414" y="2786058"/>
            <a:ext cx="1060704" cy="9144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Isosceles Triangle 7"/>
          <p:cNvSpPr/>
          <p:nvPr/>
        </p:nvSpPr>
        <p:spPr>
          <a:xfrm>
            <a:off x="3929058" y="2714620"/>
            <a:ext cx="1060704" cy="9144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p:cNvSpPr/>
          <p:nvPr/>
        </p:nvSpPr>
        <p:spPr>
          <a:xfrm>
            <a:off x="6786578" y="2714620"/>
            <a:ext cx="1000132" cy="10001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val 9"/>
          <p:cNvSpPr/>
          <p:nvPr/>
        </p:nvSpPr>
        <p:spPr>
          <a:xfrm>
            <a:off x="6786578" y="4000504"/>
            <a:ext cx="1000132" cy="10001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p:cNvSpPr/>
          <p:nvPr/>
        </p:nvSpPr>
        <p:spPr>
          <a:xfrm>
            <a:off x="6786578" y="5286388"/>
            <a:ext cx="1000132" cy="10001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p:nvSpPr>
        <p:spPr>
          <a:xfrm>
            <a:off x="1214414" y="4000504"/>
            <a:ext cx="1000132" cy="9286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p:cNvSpPr/>
          <p:nvPr/>
        </p:nvSpPr>
        <p:spPr>
          <a:xfrm>
            <a:off x="3929058" y="4000504"/>
            <a:ext cx="1000132" cy="9286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5-Point Star 13"/>
          <p:cNvSpPr/>
          <p:nvPr/>
        </p:nvSpPr>
        <p:spPr>
          <a:xfrm>
            <a:off x="3857620" y="5214950"/>
            <a:ext cx="1214446" cy="1057276"/>
          </a:xfrm>
          <a:prstGeom prst="star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5-Point Star 15"/>
          <p:cNvSpPr/>
          <p:nvPr/>
        </p:nvSpPr>
        <p:spPr>
          <a:xfrm>
            <a:off x="1142976" y="5214950"/>
            <a:ext cx="1214446" cy="1057276"/>
          </a:xfrm>
          <a:prstGeom prst="star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Left Arrow 16">
            <a:hlinkClick r:id="rId2" action="ppaction://hlinksldjump"/>
          </p:cNvPr>
          <p:cNvSpPr/>
          <p:nvPr/>
        </p:nvSpPr>
        <p:spPr>
          <a:xfrm>
            <a:off x="142844" y="357166"/>
            <a:ext cx="978408" cy="1000132"/>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What colour bubbles?</a:t>
            </a:r>
          </a:p>
        </p:txBody>
      </p:sp>
      <p:sp>
        <p:nvSpPr>
          <p:cNvPr id="3" name="Content Placeholder 2"/>
          <p:cNvSpPr>
            <a:spLocks noGrp="1"/>
          </p:cNvSpPr>
          <p:nvPr>
            <p:ph idx="1"/>
          </p:nvPr>
        </p:nvSpPr>
        <p:spPr/>
        <p:txBody>
          <a:bodyPr>
            <a:normAutofit fontScale="85000" lnSpcReduction="10000"/>
          </a:bodyPr>
          <a:lstStyle/>
          <a:p>
            <a:r>
              <a:rPr lang="en-GB" dirty="0">
                <a:latin typeface="Arial Rounded MT Bold" pitchFamily="34" charset="0"/>
              </a:rPr>
              <a:t>Ask the children what colour bubbles are. </a:t>
            </a:r>
          </a:p>
          <a:p>
            <a:r>
              <a:rPr lang="en-GB" dirty="0">
                <a:latin typeface="Arial Rounded MT Bold" pitchFamily="34" charset="0"/>
              </a:rPr>
              <a:t>Tell the class they are going to see if they can make different coloured bubbles.</a:t>
            </a:r>
          </a:p>
          <a:p>
            <a:r>
              <a:rPr lang="en-GB" dirty="0">
                <a:latin typeface="Arial Rounded MT Bold" pitchFamily="34" charset="0"/>
              </a:rPr>
              <a:t>Choose some different coloured pieces of soap.</a:t>
            </a:r>
          </a:p>
          <a:p>
            <a:r>
              <a:rPr lang="en-GB" dirty="0">
                <a:latin typeface="Arial Rounded MT Bold" pitchFamily="34" charset="0"/>
              </a:rPr>
              <a:t>Put a piece of soap in a clear jar with some water and put on the lid tightly.</a:t>
            </a:r>
          </a:p>
          <a:p>
            <a:r>
              <a:rPr lang="en-GB" dirty="0">
                <a:latin typeface="Arial Rounded MT Bold" pitchFamily="34" charset="0"/>
              </a:rPr>
              <a:t>Get the children to fill in a prediction chart.</a:t>
            </a:r>
          </a:p>
          <a:p>
            <a:r>
              <a:rPr lang="en-GB" dirty="0">
                <a:latin typeface="Arial Rounded MT Bold" pitchFamily="34" charset="0"/>
              </a:rPr>
              <a:t>Shake the jar and note the colour of the water and the colour of the bubbles.  </a:t>
            </a:r>
          </a:p>
          <a:p>
            <a:endParaRPr lang="en-GB" dirty="0"/>
          </a:p>
        </p:txBody>
      </p:sp>
      <p:sp>
        <p:nvSpPr>
          <p:cNvPr id="4" name="Left Arrow 3">
            <a:hlinkClick r:id="rId2" action="ppaction://hlinksldjump"/>
          </p:cNvPr>
          <p:cNvSpPr/>
          <p:nvPr/>
        </p:nvSpPr>
        <p:spPr>
          <a:xfrm>
            <a:off x="214282" y="214290"/>
            <a:ext cx="978408" cy="1071570"/>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
        <p:nvSpPr>
          <p:cNvPr id="5" name="Oval 4"/>
          <p:cNvSpPr/>
          <p:nvPr/>
        </p:nvSpPr>
        <p:spPr>
          <a:xfrm>
            <a:off x="6429388" y="5643578"/>
            <a:ext cx="2000264" cy="928694"/>
          </a:xfrm>
          <a:prstGeom prst="ellipse">
            <a:avLst/>
          </a:prstGeom>
          <a:solidFill>
            <a:srgbClr val="FF66FF"/>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en-GB" sz="3200" dirty="0">
                <a:latin typeface="Arial Rounded MT Bold" pitchFamily="34" charset="0"/>
                <a:hlinkClick r:id="rId3" action="ppaction://hlinksldjump"/>
              </a:rPr>
              <a:t>Chart</a:t>
            </a:r>
            <a:endParaRPr lang="en-GB" sz="3200" dirty="0">
              <a:latin typeface="Arial Rounded MT Bold"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GB" dirty="0">
                <a:latin typeface="Arial Rounded MT Bold" pitchFamily="34" charset="0"/>
              </a:rPr>
              <a:t>Prediction Chart</a:t>
            </a:r>
          </a:p>
        </p:txBody>
      </p:sp>
      <p:graphicFrame>
        <p:nvGraphicFramePr>
          <p:cNvPr id="4" name="Content Placeholder 3"/>
          <p:cNvGraphicFramePr>
            <a:graphicFrameLocks noGrp="1"/>
          </p:cNvGraphicFramePr>
          <p:nvPr>
            <p:ph idx="1"/>
          </p:nvPr>
        </p:nvGraphicFramePr>
        <p:xfrm>
          <a:off x="457200" y="1600200"/>
          <a:ext cx="8229600" cy="4829196"/>
        </p:xfrm>
        <a:graphic>
          <a:graphicData uri="http://schemas.openxmlformats.org/drawingml/2006/table">
            <a:tbl>
              <a:tblPr firstRow="1" bandRow="1">
                <a:tableStyleId>{5940675A-B579-460E-94D1-54222C63F5DA}</a:tableStyleId>
              </a:tblPr>
              <a:tblGrid>
                <a:gridCol w="2743200"/>
                <a:gridCol w="2743200"/>
                <a:gridCol w="2743200"/>
              </a:tblGrid>
              <a:tr h="1207299">
                <a:tc>
                  <a:txBody>
                    <a:bodyPr/>
                    <a:lstStyle/>
                    <a:p>
                      <a:r>
                        <a:rPr lang="en-GB" sz="2400" dirty="0">
                          <a:latin typeface="Arial Rounded MT Bold" pitchFamily="34" charset="0"/>
                        </a:rPr>
                        <a:t>My</a:t>
                      </a:r>
                      <a:r>
                        <a:rPr lang="en-GB" sz="2400" baseline="0" dirty="0">
                          <a:latin typeface="Arial Rounded MT Bold" pitchFamily="34" charset="0"/>
                        </a:rPr>
                        <a:t> soap is...</a:t>
                      </a:r>
                      <a:endParaRPr lang="en-GB" sz="2400" dirty="0">
                        <a:latin typeface="Arial Rounded MT Bold" pitchFamily="34" charset="0"/>
                      </a:endParaRPr>
                    </a:p>
                  </a:txBody>
                  <a:tcPr/>
                </a:tc>
                <a:tc>
                  <a:txBody>
                    <a:bodyPr/>
                    <a:lstStyle/>
                    <a:p>
                      <a:r>
                        <a:rPr lang="en-GB" sz="2400" dirty="0">
                          <a:latin typeface="Arial Rounded MT Bold" pitchFamily="34" charset="0"/>
                        </a:rPr>
                        <a:t>I think the bubbles will be...</a:t>
                      </a:r>
                    </a:p>
                  </a:txBody>
                  <a:tcPr/>
                </a:tc>
                <a:tc>
                  <a:txBody>
                    <a:bodyPr/>
                    <a:lstStyle/>
                    <a:p>
                      <a:r>
                        <a:rPr lang="en-GB" sz="2400" dirty="0">
                          <a:latin typeface="Arial Rounded MT Bold" pitchFamily="34" charset="0"/>
                        </a:rPr>
                        <a:t>The</a:t>
                      </a:r>
                      <a:r>
                        <a:rPr lang="en-GB" sz="2400" baseline="0" dirty="0">
                          <a:latin typeface="Arial Rounded MT Bold" pitchFamily="34" charset="0"/>
                        </a:rPr>
                        <a:t> bubbles were...</a:t>
                      </a:r>
                      <a:endParaRPr lang="en-GB" sz="2400" dirty="0">
                        <a:latin typeface="Arial Rounded MT Bold" pitchFamily="34" charset="0"/>
                      </a:endParaRPr>
                    </a:p>
                  </a:txBody>
                  <a:tcPr/>
                </a:tc>
              </a:tr>
              <a:tr h="1207299">
                <a:tc>
                  <a:txBody>
                    <a:bodyPr/>
                    <a:lstStyle/>
                    <a:p>
                      <a:endParaRPr lang="en-GB" dirty="0"/>
                    </a:p>
                  </a:txBody>
                  <a:tcPr/>
                </a:tc>
                <a:tc>
                  <a:txBody>
                    <a:bodyPr/>
                    <a:lstStyle/>
                    <a:p>
                      <a:endParaRPr lang="en-GB" dirty="0"/>
                    </a:p>
                  </a:txBody>
                  <a:tcPr/>
                </a:tc>
                <a:tc>
                  <a:txBody>
                    <a:bodyPr/>
                    <a:lstStyle/>
                    <a:p>
                      <a:endParaRPr lang="en-GB" dirty="0"/>
                    </a:p>
                  </a:txBody>
                  <a:tcPr/>
                </a:tc>
              </a:tr>
              <a:tr h="1207299">
                <a:tc>
                  <a:txBody>
                    <a:bodyPr/>
                    <a:lstStyle/>
                    <a:p>
                      <a:endParaRPr lang="en-GB" dirty="0"/>
                    </a:p>
                  </a:txBody>
                  <a:tcPr/>
                </a:tc>
                <a:tc>
                  <a:txBody>
                    <a:bodyPr/>
                    <a:lstStyle/>
                    <a:p>
                      <a:endParaRPr lang="en-GB" dirty="0"/>
                    </a:p>
                  </a:txBody>
                  <a:tcPr/>
                </a:tc>
                <a:tc>
                  <a:txBody>
                    <a:bodyPr/>
                    <a:lstStyle/>
                    <a:p>
                      <a:endParaRPr lang="en-GB" dirty="0"/>
                    </a:p>
                  </a:txBody>
                  <a:tcPr/>
                </a:tc>
              </a:tr>
              <a:tr h="1207299">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sp>
        <p:nvSpPr>
          <p:cNvPr id="5" name="Cloud 4"/>
          <p:cNvSpPr/>
          <p:nvPr/>
        </p:nvSpPr>
        <p:spPr>
          <a:xfrm>
            <a:off x="3571868" y="2857496"/>
            <a:ext cx="1928826" cy="1071570"/>
          </a:xfrm>
          <a:prstGeom prst="cloud">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ounded Rectangle 5"/>
          <p:cNvSpPr/>
          <p:nvPr/>
        </p:nvSpPr>
        <p:spPr>
          <a:xfrm>
            <a:off x="857224" y="3000372"/>
            <a:ext cx="1643074" cy="857256"/>
          </a:xfrm>
          <a:prstGeom prst="round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Cloud 6"/>
          <p:cNvSpPr/>
          <p:nvPr/>
        </p:nvSpPr>
        <p:spPr>
          <a:xfrm>
            <a:off x="6357950" y="2928934"/>
            <a:ext cx="1928826" cy="1071570"/>
          </a:xfrm>
          <a:prstGeom prst="clou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ounded Rectangle 7"/>
          <p:cNvSpPr/>
          <p:nvPr/>
        </p:nvSpPr>
        <p:spPr>
          <a:xfrm>
            <a:off x="857224" y="4214818"/>
            <a:ext cx="1643074" cy="857256"/>
          </a:xfrm>
          <a:prstGeom prst="round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loud 8"/>
          <p:cNvSpPr/>
          <p:nvPr/>
        </p:nvSpPr>
        <p:spPr>
          <a:xfrm>
            <a:off x="3714744" y="4143380"/>
            <a:ext cx="1714512" cy="1000132"/>
          </a:xfrm>
          <a:prstGeom prst="cloud">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Cloud 9"/>
          <p:cNvSpPr/>
          <p:nvPr/>
        </p:nvSpPr>
        <p:spPr>
          <a:xfrm>
            <a:off x="6429388" y="4143380"/>
            <a:ext cx="1857388" cy="1000132"/>
          </a:xfrm>
          <a:prstGeom prst="clou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ounded Rectangle 10"/>
          <p:cNvSpPr/>
          <p:nvPr/>
        </p:nvSpPr>
        <p:spPr>
          <a:xfrm>
            <a:off x="857224" y="5357826"/>
            <a:ext cx="1714512" cy="928694"/>
          </a:xfrm>
          <a:prstGeom prst="roundRect">
            <a:avLst/>
          </a:prstGeom>
          <a:solidFill>
            <a:srgbClr val="FBAFC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Cloud 11"/>
          <p:cNvSpPr/>
          <p:nvPr/>
        </p:nvSpPr>
        <p:spPr>
          <a:xfrm>
            <a:off x="3571868" y="5357826"/>
            <a:ext cx="1643074" cy="1000132"/>
          </a:xfrm>
          <a:prstGeom prst="cloud">
            <a:avLst/>
          </a:prstGeom>
          <a:solidFill>
            <a:srgbClr val="FBAFC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Cloud 12"/>
          <p:cNvSpPr/>
          <p:nvPr/>
        </p:nvSpPr>
        <p:spPr>
          <a:xfrm>
            <a:off x="6715140" y="5286388"/>
            <a:ext cx="1857388" cy="1071570"/>
          </a:xfrm>
          <a:prstGeom prst="clou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Left Arrow 13"/>
          <p:cNvSpPr/>
          <p:nvPr/>
        </p:nvSpPr>
        <p:spPr>
          <a:xfrm>
            <a:off x="0" y="285728"/>
            <a:ext cx="1285884" cy="1285884"/>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normAutofit/>
          </a:bodyPr>
          <a:lstStyle/>
          <a:p>
            <a:r>
              <a:rPr lang="en-GB" sz="4000" dirty="0">
                <a:latin typeface="Arial Rounded MT Bold" pitchFamily="34" charset="0"/>
              </a:rPr>
              <a:t>Using bubbles to explore air</a:t>
            </a:r>
          </a:p>
        </p:txBody>
      </p:sp>
      <p:sp>
        <p:nvSpPr>
          <p:cNvPr id="3" name="Content Placeholder 2"/>
          <p:cNvSpPr>
            <a:spLocks noGrp="1"/>
          </p:cNvSpPr>
          <p:nvPr>
            <p:ph idx="1"/>
          </p:nvPr>
        </p:nvSpPr>
        <p:spPr/>
        <p:txBody>
          <a:bodyPr>
            <a:normAutofit fontScale="85000" lnSpcReduction="20000"/>
          </a:bodyPr>
          <a:lstStyle/>
          <a:p>
            <a:r>
              <a:rPr lang="en-GB" dirty="0">
                <a:latin typeface="Arial Rounded MT Bold" pitchFamily="34" charset="0"/>
              </a:rPr>
              <a:t>Explain that bubbles are spheres of air trapped in a thin skin of soap and water – bubbles will therefore act in the same way as air. </a:t>
            </a:r>
          </a:p>
          <a:p>
            <a:r>
              <a:rPr lang="en-GB" dirty="0">
                <a:latin typeface="Arial Rounded MT Bold" pitchFamily="34" charset="0"/>
              </a:rPr>
              <a:t>Take the children into the playground and get them to blow some bubbles and observe how they behave. Why are the bubbles moving?</a:t>
            </a:r>
          </a:p>
          <a:p>
            <a:r>
              <a:rPr lang="en-GB" dirty="0">
                <a:latin typeface="Arial Rounded MT Bold" pitchFamily="34" charset="0"/>
              </a:rPr>
              <a:t>Focus their observations by asking questions such as ‘can bubbles blow round corners?’ or ‘why do bubbles rise when you blow them?’. </a:t>
            </a:r>
            <a:endParaRPr lang="en-GB" dirty="0" smtClean="0">
              <a:latin typeface="Arial Rounded MT Bold" pitchFamily="34" charset="0"/>
            </a:endParaRPr>
          </a:p>
          <a:p>
            <a:r>
              <a:rPr lang="en-GB" dirty="0" smtClean="0">
                <a:latin typeface="Arial Rounded MT Bold" pitchFamily="34" charset="0"/>
              </a:rPr>
              <a:t>http://www.lessonplanspage.com/ScienceBubblesInTheWind12.htm</a:t>
            </a:r>
          </a:p>
          <a:p>
            <a:endParaRPr lang="en-GB" dirty="0">
              <a:latin typeface="Arial Rounded MT Bold" pitchFamily="34" charset="0"/>
            </a:endParaRPr>
          </a:p>
        </p:txBody>
      </p:sp>
      <p:sp>
        <p:nvSpPr>
          <p:cNvPr id="4" name="Left Arrow 3">
            <a:hlinkClick r:id="rId2" action="ppaction://hlinksldjump"/>
          </p:cNvPr>
          <p:cNvSpPr/>
          <p:nvPr/>
        </p:nvSpPr>
        <p:spPr>
          <a:xfrm>
            <a:off x="142844" y="214290"/>
            <a:ext cx="928694" cy="1214446"/>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Bubbles at KS2</a:t>
            </a:r>
          </a:p>
        </p:txBody>
      </p:sp>
      <p:sp>
        <p:nvSpPr>
          <p:cNvPr id="3" name="Content Placeholder 2"/>
          <p:cNvSpPr>
            <a:spLocks noGrp="1"/>
          </p:cNvSpPr>
          <p:nvPr>
            <p:ph idx="1"/>
          </p:nvPr>
        </p:nvSpPr>
        <p:spPr/>
        <p:txBody>
          <a:bodyPr>
            <a:normAutofit/>
          </a:bodyPr>
          <a:lstStyle/>
          <a:p>
            <a:r>
              <a:rPr lang="en-GB" sz="4000" dirty="0">
                <a:latin typeface="Arial Rounded MT Bold" pitchFamily="34" charset="0"/>
              </a:rPr>
              <a:t>Rationale</a:t>
            </a:r>
          </a:p>
          <a:p>
            <a:r>
              <a:rPr lang="en-GB" sz="4000" dirty="0" smtClean="0">
                <a:latin typeface="Arial Rounded MT Bold" pitchFamily="34" charset="0"/>
              </a:rPr>
              <a:t>Ultimate bubble mix?</a:t>
            </a:r>
            <a:endParaRPr lang="en-GB" sz="4000" dirty="0">
              <a:latin typeface="Arial Rounded MT Bold" pitchFamily="34" charset="0"/>
            </a:endParaRPr>
          </a:p>
          <a:p>
            <a:r>
              <a:rPr lang="en-GB" sz="4000" dirty="0" smtClean="0">
                <a:latin typeface="Arial Rounded MT Bold" pitchFamily="34" charset="0"/>
              </a:rPr>
              <a:t>Can </a:t>
            </a:r>
            <a:r>
              <a:rPr lang="en-GB" sz="4000" dirty="0">
                <a:latin typeface="Arial Rounded MT Bold" pitchFamily="34" charset="0"/>
              </a:rPr>
              <a:t>we make </a:t>
            </a:r>
            <a:r>
              <a:rPr lang="en-GB" sz="4000" dirty="0" smtClean="0">
                <a:latin typeface="Arial Rounded MT Bold" pitchFamily="34" charset="0"/>
              </a:rPr>
              <a:t>better bubbles?</a:t>
            </a:r>
          </a:p>
          <a:p>
            <a:r>
              <a:rPr lang="en-GB" sz="4000" dirty="0" smtClean="0">
                <a:latin typeface="Arial Rounded MT Bold" pitchFamily="34" charset="0"/>
              </a:rPr>
              <a:t>Cross curricular links </a:t>
            </a:r>
            <a:endParaRPr lang="en-GB" sz="4000" dirty="0">
              <a:latin typeface="Arial Rounded MT Bold" pitchFamily="34" charset="0"/>
            </a:endParaRPr>
          </a:p>
          <a:p>
            <a:endParaRPr lang="en-GB" dirty="0"/>
          </a:p>
        </p:txBody>
      </p:sp>
      <p:sp>
        <p:nvSpPr>
          <p:cNvPr id="4" name="Left Arrow 3">
            <a:hlinkClick r:id="rId2" action="ppaction://hlinksldjump"/>
          </p:cNvPr>
          <p:cNvSpPr/>
          <p:nvPr/>
        </p:nvSpPr>
        <p:spPr>
          <a:xfrm>
            <a:off x="214282" y="285728"/>
            <a:ext cx="1214446" cy="1143008"/>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pic>
        <p:nvPicPr>
          <p:cNvPr id="5122" name="Picture 2" descr="C:\Users\Adriana Van Helftere\AppData\Local\Microsoft\Windows\Temporary Internet Files\Content.IE5\1MFQI1O2\MCj02324340000[1].wmf"/>
          <p:cNvPicPr>
            <a:picLocks noChangeAspect="1" noChangeArrowheads="1"/>
          </p:cNvPicPr>
          <p:nvPr/>
        </p:nvPicPr>
        <p:blipFill>
          <a:blip r:embed="rId3" cstate="print"/>
          <a:srcRect/>
          <a:stretch>
            <a:fillRect/>
          </a:stretch>
        </p:blipFill>
        <p:spPr bwMode="auto">
          <a:xfrm>
            <a:off x="6504915" y="4961299"/>
            <a:ext cx="2639085" cy="1896701"/>
          </a:xfrm>
          <a:prstGeom prst="rect">
            <a:avLst/>
          </a:prstGeom>
          <a:noFill/>
        </p:spPr>
      </p:pic>
      <p:pic>
        <p:nvPicPr>
          <p:cNvPr id="1027" name="Picture 3" descr="C:\Documents and Settings\avanhelfteren\Local Settings\Temporary Internet Files\Content.IE5\23TRL7KP\MCj04413730000[1].png">
            <a:hlinkClick r:id="rId4" action="ppaction://hlinksldjump"/>
          </p:cNvPr>
          <p:cNvPicPr>
            <a:picLocks noChangeAspect="1" noChangeArrowheads="1"/>
          </p:cNvPicPr>
          <p:nvPr/>
        </p:nvPicPr>
        <p:blipFill>
          <a:blip r:embed="rId5" cstate="print"/>
          <a:srcRect/>
          <a:stretch>
            <a:fillRect/>
          </a:stretch>
        </p:blipFill>
        <p:spPr bwMode="auto">
          <a:xfrm>
            <a:off x="3214678" y="1571612"/>
            <a:ext cx="942972" cy="942972"/>
          </a:xfrm>
          <a:prstGeom prst="rect">
            <a:avLst/>
          </a:prstGeom>
          <a:noFill/>
        </p:spPr>
      </p:pic>
      <p:pic>
        <p:nvPicPr>
          <p:cNvPr id="8" name="Picture 3" descr="C:\Documents and Settings\avanhelfteren\Local Settings\Temporary Internet Files\Content.IE5\23TRL7KP\MCj04413730000[1].png">
            <a:hlinkClick r:id="rId6" action="ppaction://hlinksldjump"/>
          </p:cNvPr>
          <p:cNvPicPr>
            <a:picLocks noChangeAspect="1" noChangeArrowheads="1"/>
          </p:cNvPicPr>
          <p:nvPr/>
        </p:nvPicPr>
        <p:blipFill>
          <a:blip r:embed="rId5" cstate="print"/>
          <a:srcRect/>
          <a:stretch>
            <a:fillRect/>
          </a:stretch>
        </p:blipFill>
        <p:spPr bwMode="auto">
          <a:xfrm>
            <a:off x="6143636" y="2357430"/>
            <a:ext cx="942972" cy="942972"/>
          </a:xfrm>
          <a:prstGeom prst="rect">
            <a:avLst/>
          </a:prstGeom>
          <a:noFill/>
        </p:spPr>
      </p:pic>
      <p:pic>
        <p:nvPicPr>
          <p:cNvPr id="9" name="Picture 3" descr="C:\Documents and Settings\avanhelfteren\Local Settings\Temporary Internet Files\Content.IE5\23TRL7KP\MCj04413730000[1].png">
            <a:hlinkClick r:id="rId7" action="ppaction://hlinksldjump"/>
          </p:cNvPr>
          <p:cNvPicPr>
            <a:picLocks noChangeAspect="1" noChangeArrowheads="1"/>
          </p:cNvPicPr>
          <p:nvPr/>
        </p:nvPicPr>
        <p:blipFill>
          <a:blip r:embed="rId5" cstate="print"/>
          <a:srcRect/>
          <a:stretch>
            <a:fillRect/>
          </a:stretch>
        </p:blipFill>
        <p:spPr bwMode="auto">
          <a:xfrm>
            <a:off x="8001024" y="3214686"/>
            <a:ext cx="942972" cy="942972"/>
          </a:xfrm>
          <a:prstGeom prst="rect">
            <a:avLst/>
          </a:prstGeom>
          <a:noFill/>
        </p:spPr>
      </p:pic>
      <p:pic>
        <p:nvPicPr>
          <p:cNvPr id="10" name="Picture 3" descr="C:\Documents and Settings\avanhelfteren\Local Settings\Temporary Internet Files\Content.IE5\23TRL7KP\MCj04413730000[1].png">
            <a:hlinkClick r:id="rId8" action="ppaction://hlinksldjump"/>
          </p:cNvPr>
          <p:cNvPicPr>
            <a:picLocks noChangeAspect="1" noChangeArrowheads="1"/>
          </p:cNvPicPr>
          <p:nvPr/>
        </p:nvPicPr>
        <p:blipFill>
          <a:blip r:embed="rId5" cstate="print"/>
          <a:srcRect/>
          <a:stretch>
            <a:fillRect/>
          </a:stretch>
        </p:blipFill>
        <p:spPr bwMode="auto">
          <a:xfrm>
            <a:off x="6286512" y="3857628"/>
            <a:ext cx="942972" cy="942972"/>
          </a:xfrm>
          <a:prstGeom prst="rect">
            <a:avLst/>
          </a:prstGeom>
          <a:noFill/>
        </p:spPr>
      </p:pic>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KS2 Rationale</a:t>
            </a:r>
          </a:p>
        </p:txBody>
      </p:sp>
      <p:sp>
        <p:nvSpPr>
          <p:cNvPr id="3" name="Content Placeholder 2"/>
          <p:cNvSpPr>
            <a:spLocks noGrp="1"/>
          </p:cNvSpPr>
          <p:nvPr>
            <p:ph idx="1"/>
          </p:nvPr>
        </p:nvSpPr>
        <p:spPr/>
        <p:txBody>
          <a:bodyPr>
            <a:normAutofit fontScale="85000" lnSpcReduction="10000"/>
          </a:bodyPr>
          <a:lstStyle/>
          <a:p>
            <a:r>
              <a:rPr lang="en-GB" dirty="0" smtClean="0">
                <a:latin typeface="Arial Rounded MT Bold" pitchFamily="34" charset="0"/>
              </a:rPr>
              <a:t>Explanations should be based on observation and at the end of KS2 children </a:t>
            </a:r>
            <a:r>
              <a:rPr lang="en-GB" dirty="0" smtClean="0">
                <a:latin typeface="Arial Rounded MT Bold" pitchFamily="34" charset="0"/>
              </a:rPr>
              <a:t>should </a:t>
            </a:r>
            <a:r>
              <a:rPr lang="en-GB" dirty="0" smtClean="0">
                <a:latin typeface="Arial Rounded MT Bold" pitchFamily="34" charset="0"/>
              </a:rPr>
              <a:t>start to include secondary scientific ideas. </a:t>
            </a:r>
          </a:p>
          <a:p>
            <a:r>
              <a:rPr lang="en-GB" dirty="0" smtClean="0">
                <a:latin typeface="Arial Rounded MT Bold" pitchFamily="34" charset="0"/>
              </a:rPr>
              <a:t>Language should also become more precise and scientific. </a:t>
            </a:r>
          </a:p>
          <a:p>
            <a:r>
              <a:rPr lang="en-GB" dirty="0" smtClean="0">
                <a:latin typeface="Arial Rounded MT Bold" pitchFamily="34" charset="0"/>
              </a:rPr>
              <a:t>Factors and variables should start to be recognised and children should start to plan their own investigations to manipulate these. </a:t>
            </a:r>
          </a:p>
          <a:p>
            <a:r>
              <a:rPr lang="en-GB" dirty="0" smtClean="0">
                <a:latin typeface="Arial Rounded MT Bold" pitchFamily="34" charset="0"/>
              </a:rPr>
              <a:t>Children should become secure with using a range of quantitative measurements. </a:t>
            </a:r>
            <a:endParaRPr lang="en-GB" dirty="0">
              <a:latin typeface="Arial Rounded MT Bold" pitchFamily="34" charset="0"/>
            </a:endParaRPr>
          </a:p>
        </p:txBody>
      </p:sp>
      <p:sp>
        <p:nvSpPr>
          <p:cNvPr id="4" name="Left Arrow 3">
            <a:hlinkClick r:id="rId2" action="ppaction://hlinksldjump"/>
          </p:cNvPr>
          <p:cNvSpPr/>
          <p:nvPr/>
        </p:nvSpPr>
        <p:spPr>
          <a:xfrm>
            <a:off x="214282" y="285728"/>
            <a:ext cx="1071570" cy="1143008"/>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939784"/>
          </a:xfrm>
        </p:spPr>
        <p:style>
          <a:lnRef idx="0">
            <a:schemeClr val="accent6"/>
          </a:lnRef>
          <a:fillRef idx="3">
            <a:schemeClr val="accent6"/>
          </a:fillRef>
          <a:effectRef idx="3">
            <a:schemeClr val="accent6"/>
          </a:effectRef>
          <a:fontRef idx="minor">
            <a:schemeClr val="lt1"/>
          </a:fontRef>
        </p:style>
        <p:txBody>
          <a:bodyPr>
            <a:normAutofit/>
          </a:bodyPr>
          <a:lstStyle/>
          <a:p>
            <a:r>
              <a:rPr lang="en-GB" sz="3600" dirty="0">
                <a:effectLst>
                  <a:outerShdw blurRad="38100" dist="38100" dir="2700000" algn="tl">
                    <a:srgbClr val="000000">
                      <a:alpha val="43137"/>
                    </a:srgbClr>
                  </a:outerShdw>
                </a:effectLst>
                <a:latin typeface="Arial Rounded MT Bold" pitchFamily="34" charset="0"/>
              </a:rPr>
              <a:t>Can we make </a:t>
            </a:r>
            <a:r>
              <a:rPr lang="en-GB" sz="3600" dirty="0" smtClean="0">
                <a:effectLst>
                  <a:outerShdw blurRad="38100" dist="38100" dir="2700000" algn="tl">
                    <a:srgbClr val="000000">
                      <a:alpha val="43137"/>
                    </a:srgbClr>
                  </a:outerShdw>
                </a:effectLst>
                <a:latin typeface="Arial Rounded MT Bold" pitchFamily="34" charset="0"/>
              </a:rPr>
              <a:t>better bubbles?</a:t>
            </a:r>
            <a:endParaRPr lang="en-GB" sz="3600" dirty="0">
              <a:effectLst>
                <a:outerShdw blurRad="38100" dist="38100" dir="2700000" algn="tl">
                  <a:srgbClr val="000000">
                    <a:alpha val="43137"/>
                  </a:srgbClr>
                </a:outerShdw>
              </a:effectLst>
              <a:latin typeface="Arial Rounded MT Bold" pitchFamily="34" charset="0"/>
            </a:endParaRPr>
          </a:p>
        </p:txBody>
      </p:sp>
      <p:sp>
        <p:nvSpPr>
          <p:cNvPr id="3" name="Content Placeholder 2"/>
          <p:cNvSpPr>
            <a:spLocks noGrp="1"/>
          </p:cNvSpPr>
          <p:nvPr>
            <p:ph idx="1"/>
          </p:nvPr>
        </p:nvSpPr>
        <p:spPr>
          <a:xfrm>
            <a:off x="500034" y="1643050"/>
            <a:ext cx="8229600" cy="4983179"/>
          </a:xfrm>
        </p:spPr>
        <p:txBody>
          <a:bodyPr>
            <a:normAutofit fontScale="85000" lnSpcReduction="10000"/>
          </a:bodyPr>
          <a:lstStyle/>
          <a:p>
            <a:r>
              <a:rPr lang="en-GB" dirty="0" smtClean="0">
                <a:latin typeface="Arial Rounded MT Bold" pitchFamily="34" charset="0"/>
              </a:rPr>
              <a:t>The class will plan their own experiment to test the effectiveness of various additives to a basic bubble solution (soap and water).</a:t>
            </a:r>
          </a:p>
          <a:p>
            <a:r>
              <a:rPr lang="en-GB" dirty="0" smtClean="0">
                <a:latin typeface="Arial Rounded MT Bold" pitchFamily="34" charset="0"/>
              </a:rPr>
              <a:t>Ingredients to be tested: Sugar, vegetable oil, vinegar, salt, glycerine </a:t>
            </a:r>
            <a:r>
              <a:rPr lang="en-GB" dirty="0">
                <a:latin typeface="Arial Rounded MT Bold" pitchFamily="34" charset="0"/>
              </a:rPr>
              <a:t>(use this last</a:t>
            </a:r>
            <a:r>
              <a:rPr lang="en-GB" dirty="0" smtClean="0">
                <a:latin typeface="Arial Rounded MT Bold" pitchFamily="34" charset="0"/>
              </a:rPr>
              <a:t>).</a:t>
            </a:r>
            <a:r>
              <a:rPr lang="en-GB" dirty="0">
                <a:latin typeface="Arial Rounded MT Bold" pitchFamily="34" charset="0"/>
              </a:rPr>
              <a:t/>
            </a:r>
            <a:br>
              <a:rPr lang="en-GB" dirty="0">
                <a:latin typeface="Arial Rounded MT Bold" pitchFamily="34" charset="0"/>
              </a:rPr>
            </a:br>
            <a:r>
              <a:rPr lang="en-GB" dirty="0">
                <a:latin typeface="Arial Rounded MT Bold" pitchFamily="34" charset="0"/>
              </a:rPr>
              <a:t>Each solution will be mixed using one part soap, one part something else from the list above, and six parts water</a:t>
            </a:r>
            <a:r>
              <a:rPr lang="en-GB" dirty="0" smtClean="0">
                <a:latin typeface="Arial Rounded MT Bold" pitchFamily="34" charset="0"/>
              </a:rPr>
              <a:t>.</a:t>
            </a:r>
          </a:p>
          <a:p>
            <a:r>
              <a:rPr lang="en-GB" dirty="0" smtClean="0">
                <a:latin typeface="Arial Rounded MT Bold" pitchFamily="34" charset="0"/>
              </a:rPr>
              <a:t>The class must decide how they can test the effectiveness of the additives and how they will record their findings.  </a:t>
            </a:r>
            <a:r>
              <a:rPr lang="en-GB" dirty="0">
                <a:latin typeface="Arial Rounded MT Bold" pitchFamily="34" charset="0"/>
              </a:rPr>
              <a:t/>
            </a:r>
            <a:br>
              <a:rPr lang="en-GB" dirty="0">
                <a:latin typeface="Arial Rounded MT Bold" pitchFamily="34" charset="0"/>
              </a:rPr>
            </a:br>
            <a:endParaRPr lang="en-GB" dirty="0">
              <a:latin typeface="Arial Rounded MT Bold" pitchFamily="34" charset="0"/>
            </a:endParaRPr>
          </a:p>
        </p:txBody>
      </p:sp>
      <p:sp>
        <p:nvSpPr>
          <p:cNvPr id="4" name="Left Arrow 3">
            <a:hlinkClick r:id="rId2" action="ppaction://hlinksldjump"/>
          </p:cNvPr>
          <p:cNvSpPr/>
          <p:nvPr/>
        </p:nvSpPr>
        <p:spPr>
          <a:xfrm>
            <a:off x="0" y="214290"/>
            <a:ext cx="928662" cy="1000132"/>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
        <p:nvSpPr>
          <p:cNvPr id="5" name="Oval 4">
            <a:hlinkClick r:id="rId3" action="ppaction://hlinkfile"/>
          </p:cNvPr>
          <p:cNvSpPr/>
          <p:nvPr/>
        </p:nvSpPr>
        <p:spPr>
          <a:xfrm>
            <a:off x="3571868" y="5857892"/>
            <a:ext cx="2143140" cy="1000108"/>
          </a:xfrm>
          <a:prstGeom prst="ellipse">
            <a:avLst/>
          </a:prstGeom>
          <a:solidFill>
            <a:srgbClr val="FF66FF"/>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en-GB" sz="3200" dirty="0">
                <a:latin typeface="Arial Rounded MT Bold" pitchFamily="34" charset="0"/>
                <a:hlinkClick r:id="rId3" action="ppaction://hlinkfile"/>
              </a:rPr>
              <a:t>Frame</a:t>
            </a:r>
            <a:endParaRPr lang="en-GB" sz="3200" dirty="0">
              <a:latin typeface="Arial Rounded MT Bold"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a:bodyPr>
          <a:lstStyle/>
          <a:p>
            <a:r>
              <a:rPr lang="en-GB" dirty="0" smtClean="0">
                <a:effectLst>
                  <a:outerShdw blurRad="38100" dist="38100" dir="2700000" algn="tl">
                    <a:srgbClr val="000000">
                      <a:alpha val="43137"/>
                    </a:srgbClr>
                  </a:outerShdw>
                </a:effectLst>
                <a:latin typeface="Arial Rounded MT Bold" pitchFamily="34" charset="0"/>
              </a:rPr>
              <a:t>Ultimate bubble mix?</a:t>
            </a:r>
            <a:endParaRPr lang="en-GB" dirty="0">
              <a:effectLst>
                <a:outerShdw blurRad="38100" dist="38100" dir="2700000" algn="tl">
                  <a:srgbClr val="000000">
                    <a:alpha val="43137"/>
                  </a:srgbClr>
                </a:outerShdw>
              </a:effectLst>
              <a:latin typeface="Arial Rounded MT Bold" pitchFamily="34" charset="0"/>
            </a:endParaRPr>
          </a:p>
        </p:txBody>
      </p:sp>
      <p:sp>
        <p:nvSpPr>
          <p:cNvPr id="3" name="Content Placeholder 2"/>
          <p:cNvSpPr>
            <a:spLocks noGrp="1"/>
          </p:cNvSpPr>
          <p:nvPr>
            <p:ph idx="1"/>
          </p:nvPr>
        </p:nvSpPr>
        <p:spPr/>
        <p:txBody>
          <a:bodyPr>
            <a:normAutofit fontScale="92500" lnSpcReduction="10000"/>
          </a:bodyPr>
          <a:lstStyle/>
          <a:p>
            <a:r>
              <a:rPr lang="en-GB" dirty="0">
                <a:latin typeface="Arial Rounded MT Bold" pitchFamily="34" charset="0"/>
              </a:rPr>
              <a:t>The children will experiment to produce the </a:t>
            </a:r>
            <a:r>
              <a:rPr lang="en-GB" dirty="0" smtClean="0">
                <a:latin typeface="Arial Rounded MT Bold" pitchFamily="34" charset="0"/>
              </a:rPr>
              <a:t>ultimate bubble mix. The </a:t>
            </a:r>
            <a:r>
              <a:rPr lang="en-GB" dirty="0">
                <a:latin typeface="Arial Rounded MT Bold" pitchFamily="34" charset="0"/>
              </a:rPr>
              <a:t>ingredients for bubbles are soap, glycerine, and water. What variables can they alter to effect the bubbles? </a:t>
            </a:r>
            <a:r>
              <a:rPr lang="en-GB" dirty="0" smtClean="0">
                <a:latin typeface="Arial Rounded MT Bold" pitchFamily="34" charset="0"/>
              </a:rPr>
              <a:t>Variables </a:t>
            </a:r>
            <a:r>
              <a:rPr lang="en-GB" dirty="0">
                <a:latin typeface="Arial Rounded MT Bold" pitchFamily="34" charset="0"/>
              </a:rPr>
              <a:t>to be tested: type of soap, thickness of the mixture, amount of glycerine used. </a:t>
            </a:r>
          </a:p>
          <a:p>
            <a:r>
              <a:rPr lang="en-GB" dirty="0">
                <a:latin typeface="Arial Rounded MT Bold" pitchFamily="34" charset="0"/>
              </a:rPr>
              <a:t>Divide the class into groups to investigate the different variables using the investigation frame.</a:t>
            </a:r>
          </a:p>
          <a:p>
            <a:endParaRPr lang="en-GB" dirty="0"/>
          </a:p>
        </p:txBody>
      </p:sp>
      <p:sp>
        <p:nvSpPr>
          <p:cNvPr id="4" name="Left Arrow 3">
            <a:hlinkClick r:id="rId2" action="ppaction://hlinksldjump"/>
          </p:cNvPr>
          <p:cNvSpPr/>
          <p:nvPr/>
        </p:nvSpPr>
        <p:spPr>
          <a:xfrm>
            <a:off x="0" y="357166"/>
            <a:ext cx="857256" cy="928694"/>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
        <p:nvSpPr>
          <p:cNvPr id="6" name="Oval 5">
            <a:hlinkClick r:id="rId3" action="ppaction://hlinkfile"/>
          </p:cNvPr>
          <p:cNvSpPr/>
          <p:nvPr/>
        </p:nvSpPr>
        <p:spPr>
          <a:xfrm>
            <a:off x="3571868" y="5857892"/>
            <a:ext cx="2143140" cy="1000108"/>
          </a:xfrm>
          <a:prstGeom prst="ellipse">
            <a:avLst/>
          </a:prstGeom>
          <a:solidFill>
            <a:srgbClr val="FF66FF"/>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en-GB" sz="3200" dirty="0">
                <a:latin typeface="Arial Rounded MT Bold" pitchFamily="34" charset="0"/>
                <a:hlinkClick r:id="rId3" action="ppaction://hlinkfile"/>
              </a:rPr>
              <a:t>Frame</a:t>
            </a:r>
            <a:endParaRPr lang="en-GB" sz="3200" dirty="0">
              <a:latin typeface="Arial Rounded MT Bold"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Bubbles for foundation</a:t>
            </a:r>
          </a:p>
        </p:txBody>
      </p:sp>
      <p:sp>
        <p:nvSpPr>
          <p:cNvPr id="3" name="Content Placeholder 2"/>
          <p:cNvSpPr>
            <a:spLocks noGrp="1"/>
          </p:cNvSpPr>
          <p:nvPr>
            <p:ph idx="1"/>
          </p:nvPr>
        </p:nvSpPr>
        <p:spPr>
          <a:xfrm>
            <a:off x="500034" y="1714488"/>
            <a:ext cx="8229600" cy="4525963"/>
          </a:xfrm>
        </p:spPr>
        <p:txBody>
          <a:bodyPr>
            <a:normAutofit fontScale="92500"/>
          </a:bodyPr>
          <a:lstStyle/>
          <a:p>
            <a:r>
              <a:rPr lang="en-GB" sz="4000" dirty="0">
                <a:latin typeface="Arial Rounded MT Bold" pitchFamily="34" charset="0"/>
              </a:rPr>
              <a:t>Rationale </a:t>
            </a:r>
          </a:p>
          <a:p>
            <a:r>
              <a:rPr lang="en-GB" sz="4000" dirty="0">
                <a:latin typeface="Arial Rounded MT Bold" pitchFamily="34" charset="0"/>
              </a:rPr>
              <a:t>Bubbles in EYFS</a:t>
            </a:r>
          </a:p>
          <a:p>
            <a:r>
              <a:rPr lang="en-GB" sz="4000" dirty="0">
                <a:latin typeface="Arial Rounded MT Bold" pitchFamily="34" charset="0"/>
              </a:rPr>
              <a:t>Bubble dance</a:t>
            </a:r>
          </a:p>
          <a:p>
            <a:r>
              <a:rPr lang="en-GB" sz="4000" dirty="0">
                <a:latin typeface="Arial Rounded MT Bold" pitchFamily="34" charset="0"/>
              </a:rPr>
              <a:t>Observing and Drawing bubbles</a:t>
            </a:r>
          </a:p>
          <a:p>
            <a:r>
              <a:rPr lang="en-GB" sz="4000" dirty="0">
                <a:latin typeface="Arial Rounded MT Bold" pitchFamily="34" charset="0"/>
              </a:rPr>
              <a:t>Cross-curricular links</a:t>
            </a:r>
          </a:p>
          <a:p>
            <a:r>
              <a:rPr lang="en-GB" sz="4000" dirty="0">
                <a:latin typeface="Arial Rounded MT Bold" pitchFamily="34" charset="0"/>
              </a:rPr>
              <a:t>Bubble song</a:t>
            </a:r>
          </a:p>
          <a:p>
            <a:endParaRPr lang="en-GB" dirty="0"/>
          </a:p>
          <a:p>
            <a:endParaRPr lang="en-GB" dirty="0"/>
          </a:p>
          <a:p>
            <a:endParaRPr lang="en-GB" dirty="0"/>
          </a:p>
        </p:txBody>
      </p:sp>
      <p:sp>
        <p:nvSpPr>
          <p:cNvPr id="8" name="Left Arrow 7">
            <a:hlinkClick r:id="rId2" action="ppaction://hlinksldjump"/>
          </p:cNvPr>
          <p:cNvSpPr/>
          <p:nvPr/>
        </p:nvSpPr>
        <p:spPr>
          <a:xfrm>
            <a:off x="0" y="214290"/>
            <a:ext cx="1214446" cy="1214446"/>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pic>
        <p:nvPicPr>
          <p:cNvPr id="2051" name="Picture 3" descr="C:\Users\Adriana Van Helftere\AppData\Local\Microsoft\Windows\Temporary Internet Files\Content.IE5\0SHQ3C58\MMj02836340000[1].gif"/>
          <p:cNvPicPr>
            <a:picLocks noChangeAspect="1" noChangeArrowheads="1" noCrop="1"/>
          </p:cNvPicPr>
          <p:nvPr/>
        </p:nvPicPr>
        <p:blipFill>
          <a:blip r:embed="rId3" cstate="print"/>
          <a:srcRect/>
          <a:stretch>
            <a:fillRect/>
          </a:stretch>
        </p:blipFill>
        <p:spPr bwMode="auto">
          <a:xfrm>
            <a:off x="6977055" y="5143512"/>
            <a:ext cx="2166945" cy="1526283"/>
          </a:xfrm>
          <a:prstGeom prst="rect">
            <a:avLst/>
          </a:prstGeom>
          <a:noFill/>
        </p:spPr>
      </p:pic>
      <p:pic>
        <p:nvPicPr>
          <p:cNvPr id="13" name="Picture 4" descr="C:\Users\Adriana Van Helftere\AppData\Local\Microsoft\Windows\Temporary Internet Files\Content.IE5\YSMRWY07\MCj04413730000[1].png">
            <a:hlinkClick r:id="rId4" action="ppaction://hlinksldjump"/>
          </p:cNvPr>
          <p:cNvPicPr>
            <a:picLocks noChangeAspect="1" noChangeArrowheads="1"/>
          </p:cNvPicPr>
          <p:nvPr/>
        </p:nvPicPr>
        <p:blipFill>
          <a:blip r:embed="rId5" cstate="print"/>
          <a:srcRect/>
          <a:stretch>
            <a:fillRect/>
          </a:stretch>
        </p:blipFill>
        <p:spPr bwMode="auto">
          <a:xfrm>
            <a:off x="5786446" y="4500570"/>
            <a:ext cx="1014410" cy="1014410"/>
          </a:xfrm>
          <a:prstGeom prst="rect">
            <a:avLst/>
          </a:prstGeom>
          <a:noFill/>
        </p:spPr>
      </p:pic>
      <p:pic>
        <p:nvPicPr>
          <p:cNvPr id="14" name="Picture 4" descr="C:\Users\Adriana Van Helftere\AppData\Local\Microsoft\Windows\Temporary Internet Files\Content.IE5\YSMRWY07\MCj04413730000[1].png">
            <a:hlinkClick r:id="rId6" action="ppaction://hlinksldjump"/>
          </p:cNvPr>
          <p:cNvPicPr>
            <a:picLocks noChangeAspect="1" noChangeArrowheads="1"/>
          </p:cNvPicPr>
          <p:nvPr/>
        </p:nvPicPr>
        <p:blipFill>
          <a:blip r:embed="rId5" cstate="print"/>
          <a:srcRect/>
          <a:stretch>
            <a:fillRect/>
          </a:stretch>
        </p:blipFill>
        <p:spPr bwMode="auto">
          <a:xfrm>
            <a:off x="4000496" y="3071810"/>
            <a:ext cx="1014410" cy="1014410"/>
          </a:xfrm>
          <a:prstGeom prst="rect">
            <a:avLst/>
          </a:prstGeom>
          <a:noFill/>
        </p:spPr>
      </p:pic>
      <p:pic>
        <p:nvPicPr>
          <p:cNvPr id="15" name="Picture 4" descr="C:\Users\Adriana Van Helftere\AppData\Local\Microsoft\Windows\Temporary Internet Files\Content.IE5\YSMRWY07\MCj04413730000[1].png">
            <a:hlinkClick r:id="rId7" action="ppaction://hlinksldjump"/>
          </p:cNvPr>
          <p:cNvPicPr>
            <a:picLocks noChangeAspect="1" noChangeArrowheads="1"/>
          </p:cNvPicPr>
          <p:nvPr/>
        </p:nvPicPr>
        <p:blipFill>
          <a:blip r:embed="rId5" cstate="print"/>
          <a:srcRect/>
          <a:stretch>
            <a:fillRect/>
          </a:stretch>
        </p:blipFill>
        <p:spPr bwMode="auto">
          <a:xfrm>
            <a:off x="8129590" y="3786190"/>
            <a:ext cx="1014410" cy="1014410"/>
          </a:xfrm>
          <a:prstGeom prst="rect">
            <a:avLst/>
          </a:prstGeom>
          <a:noFill/>
        </p:spPr>
      </p:pic>
      <p:pic>
        <p:nvPicPr>
          <p:cNvPr id="18" name="Picture 4" descr="C:\Users\Adriana Van Helftere\AppData\Local\Microsoft\Windows\Temporary Internet Files\Content.IE5\YSMRWY07\MCj04413730000[1].png">
            <a:hlinkClick r:id="rId8" action="ppaction://hlinksldjump"/>
          </p:cNvPr>
          <p:cNvPicPr>
            <a:picLocks noChangeAspect="1" noChangeArrowheads="1"/>
          </p:cNvPicPr>
          <p:nvPr/>
        </p:nvPicPr>
        <p:blipFill>
          <a:blip r:embed="rId5" cstate="print"/>
          <a:srcRect/>
          <a:stretch>
            <a:fillRect/>
          </a:stretch>
        </p:blipFill>
        <p:spPr bwMode="auto">
          <a:xfrm>
            <a:off x="3786182" y="5143512"/>
            <a:ext cx="1014410" cy="1014410"/>
          </a:xfrm>
          <a:prstGeom prst="rect">
            <a:avLst/>
          </a:prstGeom>
          <a:noFill/>
        </p:spPr>
      </p:pic>
      <p:pic>
        <p:nvPicPr>
          <p:cNvPr id="22" name="Picture 4" descr="C:\Users\Adriana Van Helftere\AppData\Local\Microsoft\Windows\Temporary Internet Files\Content.IE5\YSMRWY07\MCj04413730000[1].png">
            <a:hlinkClick r:id="rId9" action="ppaction://hlinksldjump"/>
          </p:cNvPr>
          <p:cNvPicPr>
            <a:picLocks noChangeAspect="1" noChangeArrowheads="1"/>
          </p:cNvPicPr>
          <p:nvPr/>
        </p:nvPicPr>
        <p:blipFill>
          <a:blip r:embed="rId5" cstate="print"/>
          <a:srcRect/>
          <a:stretch>
            <a:fillRect/>
          </a:stretch>
        </p:blipFill>
        <p:spPr bwMode="auto">
          <a:xfrm>
            <a:off x="4572000" y="2357430"/>
            <a:ext cx="1014410" cy="1014410"/>
          </a:xfrm>
          <a:prstGeom prst="rect">
            <a:avLst/>
          </a:prstGeom>
          <a:noFill/>
        </p:spPr>
      </p:pic>
      <p:pic>
        <p:nvPicPr>
          <p:cNvPr id="23" name="Picture 4" descr="C:\Users\Adriana Van Helftere\AppData\Local\Microsoft\Windows\Temporary Internet Files\Content.IE5\YSMRWY07\MCj04413730000[1].png">
            <a:hlinkClick r:id="rId10" action="ppaction://hlinksldjump"/>
          </p:cNvPr>
          <p:cNvPicPr>
            <a:picLocks noChangeAspect="1" noChangeArrowheads="1"/>
          </p:cNvPicPr>
          <p:nvPr/>
        </p:nvPicPr>
        <p:blipFill>
          <a:blip r:embed="rId5" cstate="print"/>
          <a:srcRect/>
          <a:stretch>
            <a:fillRect/>
          </a:stretch>
        </p:blipFill>
        <p:spPr bwMode="auto">
          <a:xfrm>
            <a:off x="3071802" y="1643050"/>
            <a:ext cx="1014410" cy="1014410"/>
          </a:xfrm>
          <a:prstGeom prst="rect">
            <a:avLst/>
          </a:prstGeom>
          <a:noFill/>
        </p:spPr>
      </p:pic>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a:bodyPr>
          <a:lstStyle/>
          <a:p>
            <a:r>
              <a:rPr lang="en-GB" sz="4000" dirty="0">
                <a:effectLst>
                  <a:outerShdw blurRad="38100" dist="38100" dir="2700000" algn="tl">
                    <a:srgbClr val="000000">
                      <a:alpha val="43137"/>
                    </a:srgbClr>
                  </a:outerShdw>
                </a:effectLst>
                <a:latin typeface="Arial Rounded MT Bold" pitchFamily="34" charset="0"/>
              </a:rPr>
              <a:t>KS2 Cross-curricular links</a:t>
            </a:r>
          </a:p>
        </p:txBody>
      </p:sp>
      <p:sp>
        <p:nvSpPr>
          <p:cNvPr id="3" name="Content Placeholder 2"/>
          <p:cNvSpPr>
            <a:spLocks noGrp="1"/>
          </p:cNvSpPr>
          <p:nvPr>
            <p:ph idx="1"/>
          </p:nvPr>
        </p:nvSpPr>
        <p:spPr/>
        <p:txBody>
          <a:bodyPr>
            <a:normAutofit fontScale="92500"/>
          </a:bodyPr>
          <a:lstStyle/>
          <a:p>
            <a:r>
              <a:rPr lang="en-GB" dirty="0">
                <a:latin typeface="Arial Rounded MT Bold" pitchFamily="34" charset="0"/>
              </a:rPr>
              <a:t>Maths – </a:t>
            </a:r>
            <a:r>
              <a:rPr lang="en-GB" dirty="0" smtClean="0">
                <a:latin typeface="Arial Rounded MT Bold" pitchFamily="34" charset="0"/>
              </a:rPr>
              <a:t>More complex graphs will be used to record findings.</a:t>
            </a:r>
          </a:p>
          <a:p>
            <a:r>
              <a:rPr lang="en-GB" dirty="0" smtClean="0">
                <a:latin typeface="Arial Rounded MT Bold" pitchFamily="34" charset="0"/>
              </a:rPr>
              <a:t>PSHE </a:t>
            </a:r>
            <a:r>
              <a:rPr lang="en-GB" dirty="0">
                <a:latin typeface="Arial Rounded MT Bold" pitchFamily="34" charset="0"/>
              </a:rPr>
              <a:t>– Creating thought bubbles as a result of circle time discussion. </a:t>
            </a:r>
          </a:p>
          <a:p>
            <a:r>
              <a:rPr lang="en-GB" dirty="0">
                <a:latin typeface="Arial Rounded MT Bold" pitchFamily="34" charset="0"/>
              </a:rPr>
              <a:t>Geography/Science </a:t>
            </a:r>
            <a:r>
              <a:rPr lang="en-GB" dirty="0" smtClean="0">
                <a:latin typeface="Arial Rounded MT Bold" pitchFamily="34" charset="0"/>
              </a:rPr>
              <a:t> – The </a:t>
            </a:r>
            <a:r>
              <a:rPr lang="en-GB" dirty="0">
                <a:latin typeface="Arial Rounded MT Bold" pitchFamily="34" charset="0"/>
              </a:rPr>
              <a:t>Eden project. Life in a bubble. Controlling climate.</a:t>
            </a:r>
          </a:p>
          <a:p>
            <a:r>
              <a:rPr lang="en-GB" dirty="0">
                <a:latin typeface="Arial Rounded MT Bold" pitchFamily="34" charset="0"/>
              </a:rPr>
              <a:t>Drama </a:t>
            </a:r>
            <a:r>
              <a:rPr lang="en-GB" dirty="0" smtClean="0">
                <a:latin typeface="Arial Rounded MT Bold" pitchFamily="34" charset="0"/>
              </a:rPr>
              <a:t>– freeze frame. Floating above the world in a bubble – where will you land?</a:t>
            </a:r>
            <a:endParaRPr lang="en-GB" dirty="0">
              <a:latin typeface="Arial Rounded MT Bold" pitchFamily="34" charset="0"/>
            </a:endParaRPr>
          </a:p>
        </p:txBody>
      </p:sp>
      <p:sp>
        <p:nvSpPr>
          <p:cNvPr id="4" name="Left Arrow 3">
            <a:hlinkClick r:id="rId2" action="ppaction://hlinksldjump"/>
          </p:cNvPr>
          <p:cNvSpPr/>
          <p:nvPr/>
        </p:nvSpPr>
        <p:spPr>
          <a:xfrm>
            <a:off x="285720" y="285728"/>
            <a:ext cx="1071570" cy="1143008"/>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66FF"/>
          </a:solidFill>
        </p:spPr>
        <p:style>
          <a:lnRef idx="0">
            <a:schemeClr val="accent5"/>
          </a:lnRef>
          <a:fillRef idx="3">
            <a:schemeClr val="accent5"/>
          </a:fillRef>
          <a:effectRef idx="3">
            <a:schemeClr val="accent5"/>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Bubble Books</a:t>
            </a:r>
          </a:p>
        </p:txBody>
      </p:sp>
      <p:sp>
        <p:nvSpPr>
          <p:cNvPr id="3" name="Content Placeholder 2"/>
          <p:cNvSpPr>
            <a:spLocks noGrp="1"/>
          </p:cNvSpPr>
          <p:nvPr>
            <p:ph idx="1"/>
          </p:nvPr>
        </p:nvSpPr>
        <p:spPr/>
        <p:txBody>
          <a:bodyPr>
            <a:normAutofit fontScale="92500" lnSpcReduction="20000"/>
          </a:bodyPr>
          <a:lstStyle/>
          <a:p>
            <a:r>
              <a:rPr lang="en-GB" b="1" dirty="0"/>
              <a:t>Bubble Trouble </a:t>
            </a:r>
            <a:r>
              <a:rPr lang="en-GB" dirty="0"/>
              <a:t>by </a:t>
            </a:r>
            <a:r>
              <a:rPr lang="en-GB" dirty="0">
                <a:hlinkClick r:id="rId2"/>
              </a:rPr>
              <a:t>Margaret Mahy</a:t>
            </a:r>
            <a:endParaRPr lang="en-GB" dirty="0"/>
          </a:p>
          <a:p>
            <a:r>
              <a:rPr lang="en-GB" b="1" dirty="0"/>
              <a:t>Grandpa's secret potion </a:t>
            </a:r>
            <a:r>
              <a:rPr lang="en-GB" dirty="0"/>
              <a:t>by </a:t>
            </a:r>
            <a:r>
              <a:rPr lang="en-GB" dirty="0">
                <a:hlinkClick r:id="rId3"/>
              </a:rPr>
              <a:t>Holly Hartman</a:t>
            </a:r>
            <a:endParaRPr lang="en-GB" dirty="0"/>
          </a:p>
          <a:p>
            <a:r>
              <a:rPr lang="en-GB" b="1" dirty="0"/>
              <a:t>Peppa's Bubble Fun (Board book) </a:t>
            </a:r>
            <a:r>
              <a:rPr lang="en-GB" dirty="0"/>
              <a:t>by </a:t>
            </a:r>
            <a:r>
              <a:rPr lang="en-GB" dirty="0">
                <a:hlinkClick r:id="rId4"/>
              </a:rPr>
              <a:t>Ladybird</a:t>
            </a:r>
            <a:endParaRPr lang="en-GB" dirty="0"/>
          </a:p>
          <a:p>
            <a:r>
              <a:rPr lang="en-GB" b="1" dirty="0"/>
              <a:t>Ultimate Bubble Book: Soapy Science Fun </a:t>
            </a:r>
            <a:r>
              <a:rPr lang="en-GB" dirty="0"/>
              <a:t>by </a:t>
            </a:r>
            <a:r>
              <a:rPr lang="en-GB" dirty="0">
                <a:hlinkClick r:id="rId5"/>
              </a:rPr>
              <a:t>Shar Levine</a:t>
            </a:r>
            <a:endParaRPr lang="en-GB" dirty="0"/>
          </a:p>
          <a:p>
            <a:r>
              <a:rPr lang="en-GB" b="1" dirty="0"/>
              <a:t>Beginning Fun with Water and Bubbles (Beginning fun with science) </a:t>
            </a:r>
            <a:r>
              <a:rPr lang="en-GB" dirty="0"/>
              <a:t>by </a:t>
            </a:r>
            <a:r>
              <a:rPr lang="en-GB" dirty="0">
                <a:hlinkClick r:id="rId6"/>
              </a:rPr>
              <a:t>Gayle Bittinger</a:t>
            </a:r>
            <a:r>
              <a:rPr lang="en-GB" b="1" dirty="0"/>
              <a:t> </a:t>
            </a:r>
          </a:p>
          <a:p>
            <a:r>
              <a:rPr lang="en-GB" b="1" dirty="0"/>
              <a:t>Pop!: A Book about Bubbles (Let's Read-And-Find-Out Science)</a:t>
            </a:r>
          </a:p>
          <a:p>
            <a:r>
              <a:rPr lang="en-GB" dirty="0"/>
              <a:t>by </a:t>
            </a:r>
            <a:r>
              <a:rPr lang="en-GB" dirty="0">
                <a:hlinkClick r:id="rId7"/>
              </a:rPr>
              <a:t>Kimberly Brubaker Bradley</a:t>
            </a:r>
            <a:endParaRPr lang="en-GB" dirty="0"/>
          </a:p>
        </p:txBody>
      </p:sp>
      <p:sp>
        <p:nvSpPr>
          <p:cNvPr id="4" name="Left Arrow 3">
            <a:hlinkClick r:id="" action="ppaction://hlinkshowjump?jump=firstslide"/>
          </p:cNvPr>
          <p:cNvSpPr/>
          <p:nvPr/>
        </p:nvSpPr>
        <p:spPr>
          <a:xfrm>
            <a:off x="214282" y="357166"/>
            <a:ext cx="978408" cy="1000132"/>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66FF"/>
          </a:solidFill>
        </p:spPr>
        <p:style>
          <a:lnRef idx="0">
            <a:schemeClr val="accent3"/>
          </a:lnRef>
          <a:fillRef idx="3">
            <a:schemeClr val="accent3"/>
          </a:fillRef>
          <a:effectRef idx="3">
            <a:schemeClr val="accent3"/>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Bubble websites</a:t>
            </a:r>
          </a:p>
        </p:txBody>
      </p:sp>
      <p:sp>
        <p:nvSpPr>
          <p:cNvPr id="3" name="Content Placeholder 2"/>
          <p:cNvSpPr>
            <a:spLocks noGrp="1"/>
          </p:cNvSpPr>
          <p:nvPr>
            <p:ph idx="1"/>
          </p:nvPr>
        </p:nvSpPr>
        <p:spPr/>
        <p:txBody>
          <a:bodyPr>
            <a:normAutofit fontScale="92500" lnSpcReduction="20000"/>
          </a:bodyPr>
          <a:lstStyle/>
          <a:p>
            <a:r>
              <a:rPr lang="en-GB" dirty="0">
                <a:hlinkClick r:id="rId2"/>
              </a:rPr>
              <a:t>http://bubbles.org</a:t>
            </a:r>
            <a:endParaRPr lang="en-GB" dirty="0"/>
          </a:p>
          <a:p>
            <a:r>
              <a:rPr lang="en-GB" dirty="0">
                <a:hlinkClick r:id="rId3"/>
              </a:rPr>
              <a:t>http://www.bubblemania.com/</a:t>
            </a:r>
            <a:endParaRPr lang="en-GB" dirty="0"/>
          </a:p>
          <a:p>
            <a:r>
              <a:rPr lang="en-GB" dirty="0">
                <a:hlinkClick r:id="rId4"/>
              </a:rPr>
              <a:t>http://www.exploratorium.edu/ronh/bubbles/bubbles.htm</a:t>
            </a:r>
            <a:endParaRPr lang="en-GB" dirty="0"/>
          </a:p>
          <a:p>
            <a:r>
              <a:rPr lang="en-GB" dirty="0">
                <a:hlinkClick r:id="rId5"/>
              </a:rPr>
              <a:t>http://</a:t>
            </a:r>
            <a:r>
              <a:rPr lang="en-GB" dirty="0" smtClean="0">
                <a:hlinkClick r:id="rId5"/>
              </a:rPr>
              <a:t>www.zurqui.com/crinfocus/bubble/bubble.htm</a:t>
            </a:r>
            <a:r>
              <a:rPr lang="en-GB" dirty="0" smtClean="0"/>
              <a:t>l</a:t>
            </a:r>
          </a:p>
          <a:p>
            <a:r>
              <a:rPr lang="en-GB" dirty="0" smtClean="0"/>
              <a:t>http://www.sdahq.org/sdakids/bubbles/</a:t>
            </a:r>
          </a:p>
          <a:p>
            <a:r>
              <a:rPr lang="en-GB" dirty="0" smtClean="0"/>
              <a:t>http://www.sdahq.org/cleaning/history/index.cfm</a:t>
            </a:r>
            <a:r>
              <a:rPr lang="en-GB" dirty="0"/>
              <a:t/>
            </a:r>
            <a:br>
              <a:rPr lang="en-GB" dirty="0"/>
            </a:br>
            <a:endParaRPr lang="en-GB" dirty="0"/>
          </a:p>
        </p:txBody>
      </p:sp>
      <p:sp>
        <p:nvSpPr>
          <p:cNvPr id="4" name="Left Arrow 3">
            <a:hlinkClick r:id="" action="ppaction://hlinkshowjump?jump=firstslide"/>
          </p:cNvPr>
          <p:cNvSpPr/>
          <p:nvPr/>
        </p:nvSpPr>
        <p:spPr>
          <a:xfrm>
            <a:off x="214282" y="357166"/>
            <a:ext cx="978408" cy="1000132"/>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ctr">
              <a:buNone/>
            </a:pPr>
            <a:r>
              <a:rPr lang="en-GB" dirty="0">
                <a:latin typeface="Arial Rounded MT Bold" pitchFamily="34" charset="0"/>
              </a:rPr>
              <a:t>Bubbles (Tune: Twinkle, Twinkle) </a:t>
            </a:r>
          </a:p>
          <a:p>
            <a:pPr>
              <a:buNone/>
            </a:pPr>
            <a:r>
              <a:rPr lang="en-GB" dirty="0">
                <a:latin typeface="Arial Rounded MT Bold" pitchFamily="34" charset="0"/>
              </a:rPr>
              <a:t/>
            </a:r>
            <a:br>
              <a:rPr lang="en-GB" dirty="0">
                <a:latin typeface="Arial Rounded MT Bold" pitchFamily="34" charset="0"/>
              </a:rPr>
            </a:br>
            <a:r>
              <a:rPr lang="en-GB" dirty="0">
                <a:latin typeface="Arial Rounded MT Bold" pitchFamily="34" charset="0"/>
              </a:rPr>
              <a:t>Bubbles floating all around (pretend to catch bubbles) </a:t>
            </a:r>
            <a:br>
              <a:rPr lang="en-GB" dirty="0">
                <a:latin typeface="Arial Rounded MT Bold" pitchFamily="34" charset="0"/>
              </a:rPr>
            </a:br>
            <a:r>
              <a:rPr lang="en-GB" dirty="0">
                <a:latin typeface="Arial Rounded MT Bold" pitchFamily="34" charset="0"/>
              </a:rPr>
              <a:t>Bubbles fat and bubbles round (make a big circle with arms) </a:t>
            </a:r>
            <a:br>
              <a:rPr lang="en-GB" dirty="0">
                <a:latin typeface="Arial Rounded MT Bold" pitchFamily="34" charset="0"/>
              </a:rPr>
            </a:br>
            <a:r>
              <a:rPr lang="en-GB" dirty="0">
                <a:latin typeface="Arial Rounded MT Bold" pitchFamily="34" charset="0"/>
              </a:rPr>
              <a:t>Bubbles on my toes and nose </a:t>
            </a:r>
            <a:br>
              <a:rPr lang="en-GB" dirty="0">
                <a:latin typeface="Arial Rounded MT Bold" pitchFamily="34" charset="0"/>
              </a:rPr>
            </a:br>
            <a:r>
              <a:rPr lang="en-GB" dirty="0">
                <a:latin typeface="Arial Rounded MT Bold" pitchFamily="34" charset="0"/>
              </a:rPr>
              <a:t>(point to toes; point to nose) </a:t>
            </a:r>
            <a:br>
              <a:rPr lang="en-GB" dirty="0">
                <a:latin typeface="Arial Rounded MT Bold" pitchFamily="34" charset="0"/>
              </a:rPr>
            </a:br>
            <a:r>
              <a:rPr lang="en-GB" dirty="0">
                <a:latin typeface="Arial Rounded MT Bold" pitchFamily="34" charset="0"/>
              </a:rPr>
              <a:t>Blow a bubble. ..up it goes! (pretend to blow bubble; point up) </a:t>
            </a:r>
            <a:br>
              <a:rPr lang="en-GB" dirty="0">
                <a:latin typeface="Arial Rounded MT Bold" pitchFamily="34" charset="0"/>
              </a:rPr>
            </a:br>
            <a:r>
              <a:rPr lang="en-GB" dirty="0">
                <a:latin typeface="Arial Rounded MT Bold" pitchFamily="34" charset="0"/>
              </a:rPr>
              <a:t>Bubbles floating all around. (pretend to catch bubbles) </a:t>
            </a:r>
            <a:br>
              <a:rPr lang="en-GB" dirty="0">
                <a:latin typeface="Arial Rounded MT Bold" pitchFamily="34" charset="0"/>
              </a:rPr>
            </a:br>
            <a:r>
              <a:rPr lang="en-GB" dirty="0">
                <a:latin typeface="Arial Rounded MT Bold" pitchFamily="34" charset="0"/>
              </a:rPr>
              <a:t>Fall. . .ing slow…ly  to...the...ground. (sing slowly &amp; sink to ground) </a:t>
            </a:r>
          </a:p>
          <a:p>
            <a:endParaRPr lang="en-GB" dirty="0"/>
          </a:p>
        </p:txBody>
      </p:sp>
      <p:sp>
        <p:nvSpPr>
          <p:cNvPr id="6" name="Title 5"/>
          <p:cNvSpPr>
            <a:spLocks noGrp="1"/>
          </p:cNvSpPr>
          <p:nvPr>
            <p:ph type="title"/>
          </p:nvPr>
        </p:nvSpPr>
        <p:spPr/>
        <p:txBody>
          <a:bodyPr/>
          <a:lstStyle/>
          <a:p>
            <a:r>
              <a:rPr lang="en-GB" dirty="0">
                <a:effectLst>
                  <a:outerShdw blurRad="38100" dist="38100" dir="2700000" algn="tl">
                    <a:srgbClr val="000000">
                      <a:alpha val="43137"/>
                    </a:srgbClr>
                  </a:outerShdw>
                </a:effectLst>
                <a:latin typeface="Arial Rounded MT Bold" pitchFamily="34" charset="0"/>
              </a:rPr>
              <a:t>Bubble Song</a:t>
            </a:r>
          </a:p>
        </p:txBody>
      </p:sp>
      <p:pic>
        <p:nvPicPr>
          <p:cNvPr id="1028" name="Picture 4" descr="C:\Documents and Settings\avanhelfteren\Local Settings\Temporary Internet Files\Content.IE5\KFKGBF0C\MCj03398160000[1].wmf"/>
          <p:cNvPicPr>
            <a:picLocks noChangeAspect="1" noChangeArrowheads="1"/>
          </p:cNvPicPr>
          <p:nvPr/>
        </p:nvPicPr>
        <p:blipFill>
          <a:blip r:embed="rId2" cstate="print"/>
          <a:srcRect/>
          <a:stretch>
            <a:fillRect/>
          </a:stretch>
        </p:blipFill>
        <p:spPr bwMode="auto">
          <a:xfrm>
            <a:off x="7143768" y="78180"/>
            <a:ext cx="1739767" cy="1994750"/>
          </a:xfrm>
          <a:prstGeom prst="rect">
            <a:avLst/>
          </a:prstGeom>
          <a:noFill/>
        </p:spPr>
      </p:pic>
      <p:sp>
        <p:nvSpPr>
          <p:cNvPr id="5" name="Left Arrow 4">
            <a:hlinkClick r:id="rId3" action="ppaction://hlinksldjump"/>
          </p:cNvPr>
          <p:cNvSpPr/>
          <p:nvPr/>
        </p:nvSpPr>
        <p:spPr>
          <a:xfrm>
            <a:off x="357158" y="214290"/>
            <a:ext cx="978408" cy="928694"/>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‘Science’ in the EYFS</a:t>
            </a:r>
          </a:p>
        </p:txBody>
      </p:sp>
      <p:sp>
        <p:nvSpPr>
          <p:cNvPr id="3" name="Content Placeholder 2"/>
          <p:cNvSpPr>
            <a:spLocks noGrp="1"/>
          </p:cNvSpPr>
          <p:nvPr>
            <p:ph idx="1"/>
          </p:nvPr>
        </p:nvSpPr>
        <p:spPr/>
        <p:txBody>
          <a:bodyPr>
            <a:normAutofit fontScale="77500" lnSpcReduction="20000"/>
          </a:bodyPr>
          <a:lstStyle/>
          <a:p>
            <a:r>
              <a:rPr lang="en-GB" dirty="0">
                <a:latin typeface="Arial Rounded MT Bold" pitchFamily="34" charset="0"/>
              </a:rPr>
              <a:t>‘Science’ in the EYFS needs to focus the children’s ability to make and communicate observations. They are exploring the world around them, this has so far been done </a:t>
            </a:r>
            <a:r>
              <a:rPr lang="en-GB" dirty="0" smtClean="0">
                <a:latin typeface="Arial Rounded MT Bold" pitchFamily="34" charset="0"/>
              </a:rPr>
              <a:t>instinctively, </a:t>
            </a:r>
            <a:r>
              <a:rPr lang="en-GB" dirty="0">
                <a:latin typeface="Arial Rounded MT Bold" pitchFamily="34" charset="0"/>
              </a:rPr>
              <a:t>whereas now they need to start to develop a more rational way of thinking.</a:t>
            </a:r>
          </a:p>
          <a:p>
            <a:r>
              <a:rPr lang="en-GB" dirty="0">
                <a:latin typeface="Arial Rounded MT Bold" pitchFamily="34" charset="0"/>
              </a:rPr>
              <a:t> This can be done by investigating objects using all </a:t>
            </a:r>
            <a:r>
              <a:rPr lang="en-GB" dirty="0" smtClean="0">
                <a:latin typeface="Arial Rounded MT Bold" pitchFamily="34" charset="0"/>
              </a:rPr>
              <a:t>of their </a:t>
            </a:r>
            <a:r>
              <a:rPr lang="en-GB" dirty="0">
                <a:latin typeface="Arial Rounded MT Bold" pitchFamily="34" charset="0"/>
              </a:rPr>
              <a:t>senses, observing and using focused questions, talking about their observations, recording their own observations and comparing observation, what is similar? Are there differences?  This can be extended by questioning such as ‘I wonder what will happen if....?’</a:t>
            </a:r>
          </a:p>
          <a:p>
            <a:endParaRPr lang="en-GB" dirty="0"/>
          </a:p>
        </p:txBody>
      </p:sp>
      <p:sp>
        <p:nvSpPr>
          <p:cNvPr id="4" name="Left Arrow 3">
            <a:hlinkClick r:id="rId2" action="ppaction://hlinksldjump"/>
          </p:cNvPr>
          <p:cNvSpPr/>
          <p:nvPr/>
        </p:nvSpPr>
        <p:spPr>
          <a:xfrm>
            <a:off x="214282" y="214290"/>
            <a:ext cx="1071570" cy="1214446"/>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Bubbles in the EYFS</a:t>
            </a:r>
          </a:p>
        </p:txBody>
      </p:sp>
      <p:sp>
        <p:nvSpPr>
          <p:cNvPr id="3" name="Content Placeholder 2"/>
          <p:cNvSpPr>
            <a:spLocks noGrp="1"/>
          </p:cNvSpPr>
          <p:nvPr>
            <p:ph idx="1"/>
          </p:nvPr>
        </p:nvSpPr>
        <p:spPr/>
        <p:txBody>
          <a:bodyPr>
            <a:normAutofit fontScale="77500" lnSpcReduction="20000"/>
          </a:bodyPr>
          <a:lstStyle/>
          <a:p>
            <a:pPr>
              <a:buNone/>
            </a:pPr>
            <a:endParaRPr lang="en-GB" dirty="0">
              <a:latin typeface="Arial Rounded MT Bold" pitchFamily="34" charset="0"/>
            </a:endParaRPr>
          </a:p>
          <a:p>
            <a:r>
              <a:rPr lang="en-GB" dirty="0">
                <a:latin typeface="Arial Rounded MT Bold" pitchFamily="34" charset="0"/>
              </a:rPr>
              <a:t>There will be a lot of excitement when bubbles are introduced into the nursery/reception class. A major task for you will be to calm the children for long enough for them to focus on the activities. </a:t>
            </a:r>
          </a:p>
          <a:p>
            <a:r>
              <a:rPr lang="en-GB" dirty="0">
                <a:latin typeface="Arial Rounded MT Bold" pitchFamily="34" charset="0"/>
              </a:rPr>
              <a:t>The children need to be allowed to just play with the bubbles for a while.</a:t>
            </a:r>
          </a:p>
          <a:p>
            <a:r>
              <a:rPr lang="en-GB" dirty="0">
                <a:latin typeface="Arial Rounded MT Bold" pitchFamily="34" charset="0"/>
              </a:rPr>
              <a:t>Once the initial excitement has died down encourage the children to observe the bubbles with one of the activates</a:t>
            </a:r>
            <a:r>
              <a:rPr lang="en-GB" dirty="0" smtClean="0">
                <a:latin typeface="Arial Rounded MT Bold" pitchFamily="34" charset="0"/>
              </a:rPr>
              <a:t>.</a:t>
            </a:r>
          </a:p>
          <a:p>
            <a:r>
              <a:rPr lang="en-GB" dirty="0" smtClean="0">
                <a:latin typeface="Arial Rounded MT Bold" pitchFamily="34" charset="0"/>
              </a:rPr>
              <a:t>When making your own bubble mix do not use cheap washing-up liquid. It does not make good bubbles and the children loose interest quickly. </a:t>
            </a:r>
            <a:endParaRPr lang="en-GB" dirty="0">
              <a:latin typeface="Arial Rounded MT Bold" pitchFamily="34" charset="0"/>
            </a:endParaRPr>
          </a:p>
        </p:txBody>
      </p:sp>
      <p:sp>
        <p:nvSpPr>
          <p:cNvPr id="4" name="Left Arrow 3">
            <a:hlinkClick r:id="rId2" action="ppaction://hlinksldjump"/>
          </p:cNvPr>
          <p:cNvSpPr/>
          <p:nvPr/>
        </p:nvSpPr>
        <p:spPr>
          <a:xfrm>
            <a:off x="214282" y="285728"/>
            <a:ext cx="978408" cy="1071570"/>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1143000"/>
          </a:xfrm>
        </p:spPr>
        <p:style>
          <a:lnRef idx="0">
            <a:schemeClr val="accent5"/>
          </a:lnRef>
          <a:fillRef idx="3">
            <a:schemeClr val="accent5"/>
          </a:fillRef>
          <a:effectRef idx="3">
            <a:schemeClr val="accent5"/>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Bubble Dance</a:t>
            </a:r>
          </a:p>
        </p:txBody>
      </p:sp>
      <p:sp>
        <p:nvSpPr>
          <p:cNvPr id="3" name="Content Placeholder 2"/>
          <p:cNvSpPr>
            <a:spLocks noGrp="1"/>
          </p:cNvSpPr>
          <p:nvPr>
            <p:ph idx="1"/>
          </p:nvPr>
        </p:nvSpPr>
        <p:spPr/>
        <p:txBody>
          <a:bodyPr>
            <a:noAutofit/>
          </a:bodyPr>
          <a:lstStyle/>
          <a:p>
            <a:r>
              <a:rPr lang="en-GB" sz="2400" dirty="0">
                <a:latin typeface="Arial Rounded MT Bold" pitchFamily="34" charset="0"/>
              </a:rPr>
              <a:t>Aim: to encourage the children to really observe the movement of </a:t>
            </a:r>
            <a:r>
              <a:rPr lang="en-GB" sz="2400" dirty="0" smtClean="0">
                <a:latin typeface="Arial Rounded MT Bold" pitchFamily="34" charset="0"/>
              </a:rPr>
              <a:t>bubbles.</a:t>
            </a:r>
            <a:endParaRPr lang="en-GB" sz="2400" dirty="0">
              <a:latin typeface="Arial Rounded MT Bold" pitchFamily="34" charset="0"/>
            </a:endParaRPr>
          </a:p>
          <a:p>
            <a:r>
              <a:rPr lang="en-GB" sz="2400" dirty="0">
                <a:latin typeface="Arial Rounded MT Bold" pitchFamily="34" charset="0"/>
              </a:rPr>
              <a:t>Turn on the bubble machine or blow some bubbles. </a:t>
            </a:r>
          </a:p>
          <a:p>
            <a:r>
              <a:rPr lang="en-GB" sz="2400" dirty="0" smtClean="0">
                <a:latin typeface="Arial Rounded MT Bold" pitchFamily="34" charset="0"/>
              </a:rPr>
              <a:t>Ask the children </a:t>
            </a:r>
            <a:r>
              <a:rPr lang="en-GB" sz="2400" dirty="0">
                <a:latin typeface="Arial Rounded MT Bold" pitchFamily="34" charset="0"/>
              </a:rPr>
              <a:t>to observe how the bubbles move. Encourage them to talk about what they are seeing and maybe join in.</a:t>
            </a:r>
          </a:p>
          <a:p>
            <a:r>
              <a:rPr lang="en-GB" sz="2400" dirty="0">
                <a:latin typeface="Arial Rounded MT Bold" pitchFamily="34" charset="0"/>
              </a:rPr>
              <a:t>Play some bubbly music and copy some of the movement they saw (floating, twirling, popping, gliding etc...)</a:t>
            </a:r>
          </a:p>
          <a:p>
            <a:r>
              <a:rPr lang="en-GB" sz="2400" dirty="0">
                <a:latin typeface="Arial Rounded MT Bold" pitchFamily="34" charset="0"/>
              </a:rPr>
              <a:t>Put the bubble machine back on so they can dance with the bubbles.</a:t>
            </a:r>
          </a:p>
        </p:txBody>
      </p:sp>
      <p:sp>
        <p:nvSpPr>
          <p:cNvPr id="4" name="Left Arrow 3">
            <a:hlinkClick r:id="rId2" action="ppaction://hlinksldjump"/>
          </p:cNvPr>
          <p:cNvSpPr/>
          <p:nvPr/>
        </p:nvSpPr>
        <p:spPr>
          <a:xfrm>
            <a:off x="142844" y="285728"/>
            <a:ext cx="978408" cy="1071570"/>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Drawing Bubbles</a:t>
            </a:r>
          </a:p>
        </p:txBody>
      </p:sp>
      <p:sp>
        <p:nvSpPr>
          <p:cNvPr id="3" name="Content Placeholder 2"/>
          <p:cNvSpPr>
            <a:spLocks noGrp="1"/>
          </p:cNvSpPr>
          <p:nvPr>
            <p:ph idx="1"/>
          </p:nvPr>
        </p:nvSpPr>
        <p:spPr/>
        <p:txBody>
          <a:bodyPr>
            <a:normAutofit fontScale="92500" lnSpcReduction="20000"/>
          </a:bodyPr>
          <a:lstStyle/>
          <a:p>
            <a:r>
              <a:rPr lang="en-GB" dirty="0">
                <a:latin typeface="Arial Rounded MT Bold" pitchFamily="34" charset="0"/>
              </a:rPr>
              <a:t>Aim: To get the children to focus and make observations about bubbles.</a:t>
            </a:r>
          </a:p>
          <a:p>
            <a:r>
              <a:rPr lang="en-GB" dirty="0">
                <a:latin typeface="Arial Rounded MT Bold" pitchFamily="34" charset="0"/>
              </a:rPr>
              <a:t>Put on the bubble machine or blow some bubbles and encourage the children to look carefully at the bubbles, noticing </a:t>
            </a:r>
            <a:r>
              <a:rPr lang="en-GB" dirty="0" smtClean="0">
                <a:latin typeface="Arial Rounded MT Bold" pitchFamily="34" charset="0"/>
              </a:rPr>
              <a:t>shape, </a:t>
            </a:r>
            <a:r>
              <a:rPr lang="en-GB" dirty="0">
                <a:latin typeface="Arial Rounded MT Bold" pitchFamily="34" charset="0"/>
              </a:rPr>
              <a:t>size and colours.</a:t>
            </a:r>
          </a:p>
          <a:p>
            <a:r>
              <a:rPr lang="en-GB" dirty="0">
                <a:latin typeface="Arial Rounded MT Bold" pitchFamily="34" charset="0"/>
              </a:rPr>
              <a:t>Provide some paper and crayons/pens/pencils and ask the children to draw what they have </a:t>
            </a:r>
            <a:r>
              <a:rPr lang="en-GB" dirty="0" smtClean="0">
                <a:latin typeface="Arial Rounded MT Bold" pitchFamily="34" charset="0"/>
              </a:rPr>
              <a:t>seen (model observation and drawing with the children).  </a:t>
            </a:r>
            <a:endParaRPr lang="en-GB" dirty="0">
              <a:latin typeface="Arial Rounded MT Bold" pitchFamily="34" charset="0"/>
            </a:endParaRPr>
          </a:p>
        </p:txBody>
      </p:sp>
      <p:sp>
        <p:nvSpPr>
          <p:cNvPr id="5" name="Left Arrow 4">
            <a:hlinkClick r:id="rId2" action="ppaction://hlinksldjump"/>
          </p:cNvPr>
          <p:cNvSpPr/>
          <p:nvPr/>
        </p:nvSpPr>
        <p:spPr>
          <a:xfrm>
            <a:off x="214282" y="214290"/>
            <a:ext cx="978408" cy="1214446"/>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r>
              <a:rPr lang="en-GB" sz="4000" dirty="0">
                <a:effectLst>
                  <a:outerShdw blurRad="38100" dist="38100" dir="2700000" algn="tl">
                    <a:srgbClr val="000000">
                      <a:alpha val="43137"/>
                    </a:srgbClr>
                  </a:outerShdw>
                </a:effectLst>
                <a:latin typeface="Arial Rounded MT Bold" pitchFamily="34" charset="0"/>
              </a:rPr>
              <a:t>EYFS Cross-curricular links</a:t>
            </a:r>
          </a:p>
        </p:txBody>
      </p:sp>
      <p:sp>
        <p:nvSpPr>
          <p:cNvPr id="3" name="Content Placeholder 2"/>
          <p:cNvSpPr>
            <a:spLocks noGrp="1"/>
          </p:cNvSpPr>
          <p:nvPr>
            <p:ph idx="1"/>
          </p:nvPr>
        </p:nvSpPr>
        <p:spPr/>
        <p:txBody>
          <a:bodyPr>
            <a:normAutofit fontScale="92500" lnSpcReduction="20000"/>
          </a:bodyPr>
          <a:lstStyle/>
          <a:p>
            <a:r>
              <a:rPr lang="en-GB" dirty="0" smtClean="0">
                <a:latin typeface="Arial Rounded MT Bold" pitchFamily="34" charset="0"/>
              </a:rPr>
              <a:t>CD - Printing with bubble wrap. </a:t>
            </a:r>
            <a:endParaRPr lang="en-GB" dirty="0">
              <a:latin typeface="Arial Rounded MT Bold" pitchFamily="34" charset="0"/>
            </a:endParaRPr>
          </a:p>
          <a:p>
            <a:r>
              <a:rPr lang="en-GB" dirty="0" smtClean="0">
                <a:latin typeface="Arial Rounded MT Bold" pitchFamily="34" charset="0"/>
              </a:rPr>
              <a:t>CD - Bubble </a:t>
            </a:r>
            <a:r>
              <a:rPr lang="en-GB" dirty="0">
                <a:latin typeface="Arial Rounded MT Bold" pitchFamily="34" charset="0"/>
              </a:rPr>
              <a:t>painting (washing up liquid </a:t>
            </a:r>
            <a:r>
              <a:rPr lang="en-GB" dirty="0" smtClean="0">
                <a:latin typeface="Arial Rounded MT Bold" pitchFamily="34" charset="0"/>
              </a:rPr>
              <a:t>added to a </a:t>
            </a:r>
            <a:r>
              <a:rPr lang="en-GB" dirty="0">
                <a:latin typeface="Arial Rounded MT Bold" pitchFamily="34" charset="0"/>
              </a:rPr>
              <a:t>bowl of </a:t>
            </a:r>
            <a:r>
              <a:rPr lang="en-GB" dirty="0" smtClean="0">
                <a:latin typeface="Arial Rounded MT Bold" pitchFamily="34" charset="0"/>
              </a:rPr>
              <a:t>paint, blow bubbles with a straw then place a piece of paper over the top to catch the bubbles). </a:t>
            </a:r>
            <a:endParaRPr lang="en-GB" dirty="0">
              <a:latin typeface="Arial Rounded MT Bold" pitchFamily="34" charset="0"/>
            </a:endParaRPr>
          </a:p>
          <a:p>
            <a:r>
              <a:rPr lang="en-GB" dirty="0" smtClean="0">
                <a:latin typeface="Arial Rounded MT Bold" pitchFamily="34" charset="0"/>
              </a:rPr>
              <a:t>KUW/PSED - Washing dolls/cars with soapy water. </a:t>
            </a:r>
            <a:endParaRPr lang="en-GB" dirty="0">
              <a:latin typeface="Arial Rounded MT Bold" pitchFamily="34" charset="0"/>
            </a:endParaRPr>
          </a:p>
          <a:p>
            <a:r>
              <a:rPr lang="en-GB" dirty="0" smtClean="0">
                <a:latin typeface="Arial Rounded MT Bold" pitchFamily="34" charset="0"/>
              </a:rPr>
              <a:t>KUW - Look at bubbles </a:t>
            </a:r>
            <a:r>
              <a:rPr lang="en-GB" dirty="0">
                <a:latin typeface="Arial Rounded MT Bold" pitchFamily="34" charset="0"/>
              </a:rPr>
              <a:t>in food e.g. </a:t>
            </a:r>
            <a:r>
              <a:rPr lang="en-GB" dirty="0" smtClean="0">
                <a:latin typeface="Arial Rounded MT Bold" pitchFamily="34" charset="0"/>
              </a:rPr>
              <a:t>Make angle delight and fizzy </a:t>
            </a:r>
            <a:r>
              <a:rPr lang="en-GB" dirty="0">
                <a:latin typeface="Arial Rounded MT Bold" pitchFamily="34" charset="0"/>
              </a:rPr>
              <a:t>Drinks (make squash with carbonated water</a:t>
            </a:r>
            <a:r>
              <a:rPr lang="en-GB" dirty="0" smtClean="0">
                <a:latin typeface="Arial Rounded MT Bold" pitchFamily="34" charset="0"/>
              </a:rPr>
              <a:t>).</a:t>
            </a:r>
          </a:p>
          <a:p>
            <a:r>
              <a:rPr lang="en-GB" dirty="0" smtClean="0">
                <a:latin typeface="Arial Rounded MT Bold" pitchFamily="34" charset="0"/>
              </a:rPr>
              <a:t>PSED – Washing hands.</a:t>
            </a:r>
            <a:endParaRPr lang="en-GB" dirty="0">
              <a:latin typeface="Arial Rounded MT Bold" pitchFamily="34" charset="0"/>
            </a:endParaRPr>
          </a:p>
          <a:p>
            <a:endParaRPr lang="en-GB" dirty="0">
              <a:latin typeface="Arial Rounded MT Bold" pitchFamily="34" charset="0"/>
            </a:endParaRPr>
          </a:p>
        </p:txBody>
      </p:sp>
      <p:sp>
        <p:nvSpPr>
          <p:cNvPr id="4" name="Left Arrow 3">
            <a:hlinkClick r:id="rId2" action="ppaction://hlinksldjump"/>
          </p:cNvPr>
          <p:cNvSpPr/>
          <p:nvPr/>
        </p:nvSpPr>
        <p:spPr>
          <a:xfrm>
            <a:off x="0" y="285728"/>
            <a:ext cx="1143008" cy="1143008"/>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Bubbles at KS1 </a:t>
            </a:r>
          </a:p>
        </p:txBody>
      </p:sp>
      <p:sp>
        <p:nvSpPr>
          <p:cNvPr id="3" name="Content Placeholder 2"/>
          <p:cNvSpPr>
            <a:spLocks noGrp="1"/>
          </p:cNvSpPr>
          <p:nvPr>
            <p:ph idx="1"/>
          </p:nvPr>
        </p:nvSpPr>
        <p:spPr>
          <a:xfrm>
            <a:off x="357158" y="1643050"/>
            <a:ext cx="8229600" cy="4525963"/>
          </a:xfrm>
        </p:spPr>
        <p:txBody>
          <a:bodyPr>
            <a:normAutofit/>
          </a:bodyPr>
          <a:lstStyle/>
          <a:p>
            <a:r>
              <a:rPr lang="en-GB" sz="4400" dirty="0">
                <a:latin typeface="Arial Rounded MT Bold" pitchFamily="34" charset="0"/>
              </a:rPr>
              <a:t>Rationale</a:t>
            </a:r>
          </a:p>
          <a:p>
            <a:r>
              <a:rPr lang="en-GB" sz="4400" dirty="0">
                <a:latin typeface="Arial Rounded MT Bold" pitchFamily="34" charset="0"/>
              </a:rPr>
              <a:t>What shape bubbles?</a:t>
            </a:r>
          </a:p>
          <a:p>
            <a:r>
              <a:rPr lang="en-GB" sz="4400" dirty="0">
                <a:latin typeface="Arial Rounded MT Bold" pitchFamily="34" charset="0"/>
              </a:rPr>
              <a:t>What colour bubbles</a:t>
            </a:r>
            <a:r>
              <a:rPr lang="en-GB" sz="4400" dirty="0" smtClean="0">
                <a:latin typeface="Arial Rounded MT Bold" pitchFamily="34" charset="0"/>
              </a:rPr>
              <a:t>?</a:t>
            </a:r>
            <a:endParaRPr lang="en-GB" sz="4400" dirty="0">
              <a:latin typeface="Arial Rounded MT Bold" pitchFamily="34" charset="0"/>
            </a:endParaRPr>
          </a:p>
          <a:p>
            <a:r>
              <a:rPr lang="en-GB" sz="4400" dirty="0">
                <a:latin typeface="Arial Rounded MT Bold" pitchFamily="34" charset="0"/>
              </a:rPr>
              <a:t>Cross curricular links</a:t>
            </a:r>
          </a:p>
          <a:p>
            <a:r>
              <a:rPr lang="en-GB" sz="4400" dirty="0">
                <a:latin typeface="Arial Rounded MT Bold" pitchFamily="34" charset="0"/>
              </a:rPr>
              <a:t>Using bubbles to explore air</a:t>
            </a:r>
          </a:p>
        </p:txBody>
      </p:sp>
      <p:pic>
        <p:nvPicPr>
          <p:cNvPr id="3074" name="Picture 2" descr="C:\Users\Adriana Van Helftere\AppData\Local\Microsoft\Windows\Temporary Internet Files\Content.IE5\0SHQ3C58\MMj02836340000[1].gif"/>
          <p:cNvPicPr>
            <a:picLocks noChangeAspect="1" noChangeArrowheads="1" noCrop="1"/>
          </p:cNvPicPr>
          <p:nvPr/>
        </p:nvPicPr>
        <p:blipFill>
          <a:blip r:embed="rId2" cstate="print"/>
          <a:srcRect/>
          <a:stretch>
            <a:fillRect/>
          </a:stretch>
        </p:blipFill>
        <p:spPr bwMode="auto">
          <a:xfrm>
            <a:off x="6762741" y="571480"/>
            <a:ext cx="2381259" cy="1677235"/>
          </a:xfrm>
          <a:prstGeom prst="rect">
            <a:avLst/>
          </a:prstGeom>
          <a:noFill/>
        </p:spPr>
      </p:pic>
      <p:sp>
        <p:nvSpPr>
          <p:cNvPr id="6" name="Left Arrow 5">
            <a:hlinkClick r:id="rId3" action="ppaction://hlinksldjump"/>
          </p:cNvPr>
          <p:cNvSpPr/>
          <p:nvPr/>
        </p:nvSpPr>
        <p:spPr>
          <a:xfrm>
            <a:off x="0" y="285728"/>
            <a:ext cx="1214446" cy="1143008"/>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pic>
        <p:nvPicPr>
          <p:cNvPr id="3075" name="Picture 3" descr="C:\Users\Adriana Van Helftere\AppData\Local\Microsoft\Windows\Temporary Internet Files\Content.IE5\YSMRWY07\MCj04413730000[1].png">
            <a:hlinkClick r:id="rId4" action="ppaction://hlinksldjump"/>
          </p:cNvPr>
          <p:cNvPicPr>
            <a:picLocks noChangeAspect="1" noChangeArrowheads="1"/>
          </p:cNvPicPr>
          <p:nvPr/>
        </p:nvPicPr>
        <p:blipFill>
          <a:blip r:embed="rId5" cstate="print"/>
          <a:srcRect/>
          <a:stretch>
            <a:fillRect/>
          </a:stretch>
        </p:blipFill>
        <p:spPr bwMode="auto">
          <a:xfrm>
            <a:off x="3357554" y="1571612"/>
            <a:ext cx="1014410" cy="1014410"/>
          </a:xfrm>
          <a:prstGeom prst="rect">
            <a:avLst/>
          </a:prstGeom>
          <a:noFill/>
        </p:spPr>
      </p:pic>
      <p:pic>
        <p:nvPicPr>
          <p:cNvPr id="8" name="Picture 3" descr="C:\Users\Adriana Van Helftere\AppData\Local\Microsoft\Windows\Temporary Internet Files\Content.IE5\YSMRWY07\MCj04413730000[1].png">
            <a:hlinkClick r:id="rId6" action="ppaction://hlinksldjump"/>
          </p:cNvPr>
          <p:cNvPicPr>
            <a:picLocks noChangeAspect="1" noChangeArrowheads="1"/>
          </p:cNvPicPr>
          <p:nvPr/>
        </p:nvPicPr>
        <p:blipFill>
          <a:blip r:embed="rId5" cstate="print"/>
          <a:srcRect/>
          <a:stretch>
            <a:fillRect/>
          </a:stretch>
        </p:blipFill>
        <p:spPr bwMode="auto">
          <a:xfrm>
            <a:off x="6572264" y="3214686"/>
            <a:ext cx="785818" cy="785818"/>
          </a:xfrm>
          <a:prstGeom prst="rect">
            <a:avLst/>
          </a:prstGeom>
          <a:noFill/>
        </p:spPr>
      </p:pic>
      <p:pic>
        <p:nvPicPr>
          <p:cNvPr id="10" name="Picture 3" descr="C:\Users\Adriana Van Helftere\AppData\Local\Microsoft\Windows\Temporary Internet Files\Content.IE5\YSMRWY07\MCj04413730000[1].png">
            <a:hlinkClick r:id="rId7" action="ppaction://hlinksldjump"/>
          </p:cNvPr>
          <p:cNvPicPr>
            <a:picLocks noChangeAspect="1" noChangeArrowheads="1"/>
          </p:cNvPicPr>
          <p:nvPr/>
        </p:nvPicPr>
        <p:blipFill>
          <a:blip r:embed="rId5" cstate="print"/>
          <a:srcRect/>
          <a:stretch>
            <a:fillRect/>
          </a:stretch>
        </p:blipFill>
        <p:spPr bwMode="auto">
          <a:xfrm>
            <a:off x="6572264" y="4143380"/>
            <a:ext cx="928694" cy="928694"/>
          </a:xfrm>
          <a:prstGeom prst="rect">
            <a:avLst/>
          </a:prstGeom>
          <a:noFill/>
        </p:spPr>
      </p:pic>
      <p:pic>
        <p:nvPicPr>
          <p:cNvPr id="13" name="Picture 3" descr="C:\Users\Adriana Van Helftere\AppData\Local\Microsoft\Windows\Temporary Internet Files\Content.IE5\YSMRWY07\MCj04413730000[1].png">
            <a:hlinkClick r:id="rId8" action="ppaction://hlinksldjump"/>
          </p:cNvPr>
          <p:cNvPicPr>
            <a:picLocks noChangeAspect="1" noChangeArrowheads="1"/>
          </p:cNvPicPr>
          <p:nvPr/>
        </p:nvPicPr>
        <p:blipFill>
          <a:blip r:embed="rId5" cstate="print"/>
          <a:srcRect/>
          <a:stretch>
            <a:fillRect/>
          </a:stretch>
        </p:blipFill>
        <p:spPr bwMode="auto">
          <a:xfrm>
            <a:off x="8215306" y="5000636"/>
            <a:ext cx="928694" cy="928694"/>
          </a:xfrm>
          <a:prstGeom prst="rect">
            <a:avLst/>
          </a:prstGeom>
          <a:noFill/>
        </p:spPr>
      </p:pic>
      <p:pic>
        <p:nvPicPr>
          <p:cNvPr id="15" name="Picture 3" descr="C:\Users\Adriana Van Helftere\AppData\Local\Microsoft\Windows\Temporary Internet Files\Content.IE5\YSMRWY07\MCj04413730000[1].png">
            <a:hlinkClick r:id="rId9" action="ppaction://hlinksldjump"/>
          </p:cNvPr>
          <p:cNvPicPr>
            <a:picLocks noChangeAspect="1" noChangeArrowheads="1"/>
          </p:cNvPicPr>
          <p:nvPr/>
        </p:nvPicPr>
        <p:blipFill>
          <a:blip r:embed="rId5" cstate="print"/>
          <a:srcRect/>
          <a:stretch>
            <a:fillRect/>
          </a:stretch>
        </p:blipFill>
        <p:spPr bwMode="auto">
          <a:xfrm>
            <a:off x="6429388" y="2357430"/>
            <a:ext cx="857256" cy="857256"/>
          </a:xfrm>
          <a:prstGeom prst="rect">
            <a:avLst/>
          </a:prstGeom>
          <a:noFill/>
        </p:spPr>
      </p:pic>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GB" dirty="0">
                <a:effectLst>
                  <a:outerShdw blurRad="38100" dist="38100" dir="2700000" algn="tl">
                    <a:srgbClr val="000000">
                      <a:alpha val="43137"/>
                    </a:srgbClr>
                  </a:outerShdw>
                </a:effectLst>
                <a:latin typeface="Arial Rounded MT Bold" pitchFamily="34" charset="0"/>
              </a:rPr>
              <a:t>KS1 Rationale</a:t>
            </a:r>
          </a:p>
        </p:txBody>
      </p:sp>
      <p:sp>
        <p:nvSpPr>
          <p:cNvPr id="3" name="Content Placeholder 2"/>
          <p:cNvSpPr>
            <a:spLocks noGrp="1"/>
          </p:cNvSpPr>
          <p:nvPr>
            <p:ph idx="1"/>
          </p:nvPr>
        </p:nvSpPr>
        <p:spPr/>
        <p:txBody>
          <a:bodyPr>
            <a:normAutofit fontScale="70000" lnSpcReduction="20000"/>
          </a:bodyPr>
          <a:lstStyle/>
          <a:p>
            <a:r>
              <a:rPr lang="en-GB" dirty="0" smtClean="0">
                <a:latin typeface="Arial Rounded MT Bold" pitchFamily="34" charset="0"/>
              </a:rPr>
              <a:t>Children should </a:t>
            </a:r>
            <a:r>
              <a:rPr lang="en-GB" dirty="0" smtClean="0">
                <a:latin typeface="Arial Rounded MT Bold" pitchFamily="34" charset="0"/>
              </a:rPr>
              <a:t>continue </a:t>
            </a:r>
            <a:r>
              <a:rPr lang="en-GB" dirty="0" smtClean="0">
                <a:latin typeface="Arial Rounded MT Bold" pitchFamily="34" charset="0"/>
              </a:rPr>
              <a:t>to develop the skill of close and careful </a:t>
            </a:r>
            <a:r>
              <a:rPr lang="en-GB" dirty="0" smtClean="0">
                <a:latin typeface="Arial Rounded MT Bold" pitchFamily="34" charset="0"/>
              </a:rPr>
              <a:t>observation and start to link experiences. </a:t>
            </a:r>
            <a:endParaRPr lang="en-GB" dirty="0" smtClean="0">
              <a:latin typeface="Arial Rounded MT Bold" pitchFamily="34" charset="0"/>
            </a:endParaRPr>
          </a:p>
          <a:p>
            <a:r>
              <a:rPr lang="en-GB" dirty="0" smtClean="0">
                <a:latin typeface="Arial Rounded MT Bold" pitchFamily="34" charset="0"/>
              </a:rPr>
              <a:t>Children </a:t>
            </a:r>
            <a:r>
              <a:rPr lang="en-GB" dirty="0" smtClean="0">
                <a:latin typeface="Arial Rounded MT Bold" pitchFamily="34" charset="0"/>
              </a:rPr>
              <a:t>should </a:t>
            </a:r>
            <a:r>
              <a:rPr lang="en-GB" dirty="0" smtClean="0">
                <a:latin typeface="Arial Rounded MT Bold" pitchFamily="34" charset="0"/>
              </a:rPr>
              <a:t>begin to realise they can do something to ‘find out’ and should be </a:t>
            </a:r>
            <a:r>
              <a:rPr lang="en-GB" dirty="0" smtClean="0">
                <a:latin typeface="Arial Rounded MT Bold" pitchFamily="34" charset="0"/>
              </a:rPr>
              <a:t>introduced to the idea of a ‘fair test’ </a:t>
            </a:r>
            <a:r>
              <a:rPr lang="en-GB" dirty="0" smtClean="0">
                <a:latin typeface="Arial Rounded MT Bold" pitchFamily="34" charset="0"/>
              </a:rPr>
              <a:t>(in </a:t>
            </a:r>
            <a:r>
              <a:rPr lang="en-GB" dirty="0" smtClean="0">
                <a:latin typeface="Arial Rounded MT Bold" pitchFamily="34" charset="0"/>
              </a:rPr>
              <a:t>a controlled experiment only one variable should be changed at a </a:t>
            </a:r>
            <a:r>
              <a:rPr lang="en-GB" dirty="0" smtClean="0">
                <a:latin typeface="Arial Rounded MT Bold" pitchFamily="34" charset="0"/>
              </a:rPr>
              <a:t>time). </a:t>
            </a:r>
          </a:p>
          <a:p>
            <a:r>
              <a:rPr lang="en-GB" dirty="0" smtClean="0">
                <a:latin typeface="Arial Rounded MT Bold" pitchFamily="34" charset="0"/>
              </a:rPr>
              <a:t>They </a:t>
            </a:r>
            <a:r>
              <a:rPr lang="en-GB" dirty="0" smtClean="0">
                <a:latin typeface="Arial Rounded MT Bold" pitchFamily="34" charset="0"/>
              </a:rPr>
              <a:t>should be encouraged to think about what they are going to do or see and begin to make predictions. These should be recorded, then checked against the results. </a:t>
            </a:r>
          </a:p>
          <a:p>
            <a:r>
              <a:rPr lang="en-GB" dirty="0" smtClean="0">
                <a:latin typeface="Arial Rounded MT Bold" pitchFamily="34" charset="0"/>
              </a:rPr>
              <a:t>Children </a:t>
            </a:r>
            <a:r>
              <a:rPr lang="en-GB" dirty="0" smtClean="0">
                <a:latin typeface="Arial Rounded MT Bold" pitchFamily="34" charset="0"/>
              </a:rPr>
              <a:t>at this age should </a:t>
            </a:r>
            <a:r>
              <a:rPr lang="en-GB" dirty="0" smtClean="0">
                <a:latin typeface="Arial Rounded MT Bold" pitchFamily="34" charset="0"/>
              </a:rPr>
              <a:t>be </a:t>
            </a:r>
            <a:r>
              <a:rPr lang="en-GB" dirty="0" smtClean="0">
                <a:latin typeface="Arial Rounded MT Bold" pitchFamily="34" charset="0"/>
              </a:rPr>
              <a:t>encouraged to ask questions about their observations and  </a:t>
            </a:r>
            <a:r>
              <a:rPr lang="en-GB" dirty="0" smtClean="0">
                <a:latin typeface="Arial Rounded MT Bold" pitchFamily="34" charset="0"/>
              </a:rPr>
              <a:t>to make explanations based on these observations.</a:t>
            </a:r>
            <a:endParaRPr lang="en-GB" dirty="0" smtClean="0">
              <a:latin typeface="Arial Rounded MT Bold" pitchFamily="34" charset="0"/>
            </a:endParaRPr>
          </a:p>
          <a:p>
            <a:r>
              <a:rPr lang="en-GB" dirty="0" smtClean="0">
                <a:latin typeface="Arial Rounded MT Bold" pitchFamily="34" charset="0"/>
              </a:rPr>
              <a:t>Children should begin to explore a range of simple</a:t>
            </a:r>
            <a:r>
              <a:rPr lang="en-GB" dirty="0" smtClean="0">
                <a:latin typeface="Arial Rounded MT Bold" pitchFamily="34" charset="0"/>
              </a:rPr>
              <a:t> recording styles. </a:t>
            </a:r>
            <a:endParaRPr lang="en-GB" dirty="0">
              <a:latin typeface="Arial Rounded MT Bold" pitchFamily="34" charset="0"/>
            </a:endParaRPr>
          </a:p>
        </p:txBody>
      </p:sp>
      <p:sp>
        <p:nvSpPr>
          <p:cNvPr id="4" name="Left Arrow 3">
            <a:hlinkClick r:id="rId2" action="ppaction://hlinksldjump"/>
          </p:cNvPr>
          <p:cNvSpPr/>
          <p:nvPr/>
        </p:nvSpPr>
        <p:spPr>
          <a:xfrm>
            <a:off x="285720" y="214290"/>
            <a:ext cx="1143008" cy="1285884"/>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1415</TotalTime>
  <Words>1354</Words>
  <Application>Microsoft Office PowerPoint</Application>
  <PresentationFormat>On-screen Show (4:3)</PresentationFormat>
  <Paragraphs>127</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Bubbles for foundation</vt:lpstr>
      <vt:lpstr>‘Science’ in the EYFS</vt:lpstr>
      <vt:lpstr>Bubbles in the EYFS</vt:lpstr>
      <vt:lpstr>Bubble Dance</vt:lpstr>
      <vt:lpstr>Drawing Bubbles</vt:lpstr>
      <vt:lpstr>EYFS Cross-curricular links</vt:lpstr>
      <vt:lpstr>Bubbles at KS1 </vt:lpstr>
      <vt:lpstr>KS1 Rationale</vt:lpstr>
      <vt:lpstr>KS1 Cross-curricular links</vt:lpstr>
      <vt:lpstr>What shape are bubbles?</vt:lpstr>
      <vt:lpstr>Prediction chart</vt:lpstr>
      <vt:lpstr>What colour bubbles?</vt:lpstr>
      <vt:lpstr>Prediction Chart</vt:lpstr>
      <vt:lpstr>Using bubbles to explore air</vt:lpstr>
      <vt:lpstr>Bubbles at KS2</vt:lpstr>
      <vt:lpstr>KS2 Rationale</vt:lpstr>
      <vt:lpstr>Can we make better bubbles?</vt:lpstr>
      <vt:lpstr>Ultimate bubble mix?</vt:lpstr>
      <vt:lpstr>KS2 Cross-curricular links</vt:lpstr>
      <vt:lpstr>Bubble Books</vt:lpstr>
      <vt:lpstr>Bubble websites</vt:lpstr>
      <vt:lpstr>Bubble Song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Adriana Van Helftere</dc:creator>
  <cp:lastModifiedBy>Adriana Van Helftere</cp:lastModifiedBy>
  <cp:revision>123</cp:revision>
  <dcterms:created xsi:type="dcterms:W3CDTF">2010-03-30T11:45:04Z</dcterms:created>
  <dcterms:modified xsi:type="dcterms:W3CDTF">2010-04-16T08:44:19Z</dcterms:modified>
</cp:coreProperties>
</file>