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67" r:id="rId2"/>
    <p:sldId id="256" r:id="rId3"/>
    <p:sldId id="257" r:id="rId4"/>
    <p:sldId id="258" r:id="rId5"/>
    <p:sldId id="260" r:id="rId6"/>
    <p:sldId id="261" r:id="rId7"/>
    <p:sldId id="262" r:id="rId8"/>
    <p:sldId id="263" r:id="rId9"/>
    <p:sldId id="264" r:id="rId10"/>
    <p:sldId id="265" r:id="rId11"/>
    <p:sldId id="266" r:id="rId12"/>
    <p:sldId id="268" r:id="rId13"/>
    <p:sldId id="269" r:id="rId14"/>
    <p:sldId id="271" r:id="rId15"/>
    <p:sldId id="270" r:id="rId16"/>
    <p:sldId id="277" r:id="rId17"/>
    <p:sldId id="278" r:id="rId18"/>
    <p:sldId id="274" r:id="rId19"/>
    <p:sldId id="276" r:id="rId20"/>
    <p:sldId id="275" r:id="rId21"/>
    <p:sldId id="279"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charset="0"/>
                <a:cs typeface="Arial" charset="0"/>
              </a:defRPr>
            </a:lvl1pPr>
          </a:lstStyle>
          <a:p>
            <a:pPr>
              <a:defRPr/>
            </a:pPr>
            <a:fld id="{0F723DF5-69E7-4482-AA1A-3EA4F44A54BA}" type="datetimeFigureOut">
              <a:rPr lang="en-US"/>
              <a:pPr>
                <a:defRPr/>
              </a:pPr>
              <a:t>3/31/2010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cs typeface="Arial" charset="0"/>
              </a:defRPr>
            </a:lvl1pPr>
          </a:lstStyle>
          <a:p>
            <a:pPr>
              <a:defRPr/>
            </a:pPr>
            <a:fld id="{40A8C705-15FE-48E3-B985-CC43B23E3EED}"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163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779595-65B4-4A3B-9C7C-FD97822F7A82}" type="slidenum">
              <a:rPr lang="en-GB">
                <a:latin typeface="Arial" pitchFamily="34" charset="0"/>
                <a:cs typeface="Arial" pitchFamily="34" charset="0"/>
              </a:rPr>
              <a:pPr/>
              <a:t>11</a:t>
            </a:fld>
            <a:endParaRPr lang="en-GB">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E44EB4CD-237B-477D-8E4E-32635DD7F61E}" type="datetimeFigureOut">
              <a:rPr lang="en-US"/>
              <a:pPr>
                <a:defRPr/>
              </a:pPr>
              <a:t>3/31/2010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D585D4C-9F57-4490-BEE0-F77C704F62A6}"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6A520698-D162-4221-9F09-C99A55BDF8B0}" type="datetimeFigureOut">
              <a:rPr lang="en-US"/>
              <a:pPr>
                <a:defRPr/>
              </a:pPr>
              <a:t>3/31/2010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E45BD03-4E17-45DB-BA6E-AA72233C76B5}"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CEC93C1E-45B9-4BFB-A6D8-F0D0107AE2C2}" type="datetimeFigureOut">
              <a:rPr lang="en-US"/>
              <a:pPr>
                <a:defRPr/>
              </a:pPr>
              <a:t>3/31/2010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0F4F4F6-3995-4592-9322-BBA54C75DCB3}" type="slidenum">
              <a:rPr lang="en-GB"/>
              <a:pPr>
                <a:defRPr/>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Date Placeholder 5"/>
          <p:cNvSpPr>
            <a:spLocks noGrp="1"/>
          </p:cNvSpPr>
          <p:nvPr>
            <p:ph type="dt" sz="half" idx="10"/>
          </p:nvPr>
        </p:nvSpPr>
        <p:spPr>
          <a:xfrm>
            <a:off x="457200" y="6356350"/>
            <a:ext cx="2133600" cy="365125"/>
          </a:xfrm>
        </p:spPr>
        <p:txBody>
          <a:bodyPr/>
          <a:lstStyle>
            <a:lvl1pPr>
              <a:defRPr smtClean="0"/>
            </a:lvl1pPr>
          </a:lstStyle>
          <a:p>
            <a:pPr>
              <a:defRPr/>
            </a:pPr>
            <a:fld id="{7222C626-BE11-499A-9D4C-29D03BE45CF9}" type="datetimeFigureOut">
              <a:rPr lang="en-US"/>
              <a:pPr>
                <a:defRPr/>
              </a:pPr>
              <a:t>3/31/2010</a:t>
            </a:fld>
            <a:endParaRPr lang="en-GB"/>
          </a:p>
        </p:txBody>
      </p:sp>
      <p:sp>
        <p:nvSpPr>
          <p:cNvPr id="7" name="Footer Placeholder 6"/>
          <p:cNvSpPr>
            <a:spLocks noGrp="1"/>
          </p:cNvSpPr>
          <p:nvPr>
            <p:ph type="ftr" sz="quarter" idx="11"/>
          </p:nvPr>
        </p:nvSpPr>
        <p:spPr>
          <a:xfrm>
            <a:off x="3124200" y="6356350"/>
            <a:ext cx="2895600" cy="365125"/>
          </a:xfrm>
        </p:spPr>
        <p:txBody>
          <a:bodyPr/>
          <a:lstStyle>
            <a:lvl1pPr>
              <a:defRPr/>
            </a:lvl1pPr>
          </a:lstStyle>
          <a:p>
            <a:pPr>
              <a:defRPr/>
            </a:pPr>
            <a:endParaRPr lang="en-GB"/>
          </a:p>
        </p:txBody>
      </p:sp>
      <p:sp>
        <p:nvSpPr>
          <p:cNvPr id="8" name="Slide Number Placeholder 7"/>
          <p:cNvSpPr>
            <a:spLocks noGrp="1"/>
          </p:cNvSpPr>
          <p:nvPr>
            <p:ph type="sldNum" sz="quarter" idx="12"/>
          </p:nvPr>
        </p:nvSpPr>
        <p:spPr>
          <a:xfrm>
            <a:off x="6553200" y="6356350"/>
            <a:ext cx="2133600" cy="365125"/>
          </a:xfrm>
        </p:spPr>
        <p:txBody>
          <a:bodyPr/>
          <a:lstStyle>
            <a:lvl1pPr>
              <a:defRPr smtClean="0"/>
            </a:lvl1pPr>
          </a:lstStyle>
          <a:p>
            <a:pPr>
              <a:defRPr/>
            </a:pPr>
            <a:fld id="{0A2AB3F9-3C00-4914-A1D8-7F24A7D70264}" type="slidenum">
              <a:rPr lang="en-GB"/>
              <a:pPr>
                <a:defRPr/>
              </a:pPr>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p:spPr>
        <p:txBody>
          <a:bodyPr/>
          <a:lstStyle>
            <a:lvl1pPr>
              <a:defRPr smtClean="0"/>
            </a:lvl1pPr>
          </a:lstStyle>
          <a:p>
            <a:pPr>
              <a:defRPr/>
            </a:pPr>
            <a:fld id="{952FE785-9629-4886-9DBE-18DDFBB142FA}" type="datetimeFigureOut">
              <a:rPr lang="en-US"/>
              <a:pPr>
                <a:defRPr/>
              </a:pPr>
              <a:t>3/31/2010</a:t>
            </a:fld>
            <a:endParaRPr lang="en-GB"/>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GB"/>
          </a:p>
        </p:txBody>
      </p:sp>
      <p:sp>
        <p:nvSpPr>
          <p:cNvPr id="7" name="Slide Number Placeholder 6"/>
          <p:cNvSpPr>
            <a:spLocks noGrp="1"/>
          </p:cNvSpPr>
          <p:nvPr>
            <p:ph type="sldNum" sz="quarter" idx="12"/>
          </p:nvPr>
        </p:nvSpPr>
        <p:spPr>
          <a:xfrm>
            <a:off x="6553200" y="6356350"/>
            <a:ext cx="2133600" cy="365125"/>
          </a:xfrm>
        </p:spPr>
        <p:txBody>
          <a:bodyPr/>
          <a:lstStyle>
            <a:lvl1pPr>
              <a:defRPr smtClean="0"/>
            </a:lvl1pPr>
          </a:lstStyle>
          <a:p>
            <a:pPr>
              <a:defRPr/>
            </a:pPr>
            <a:fld id="{E7F9CF8D-A562-4BCD-9728-DE064FF9A25B}"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DA64D55C-7089-4634-B59D-CABAB6B7842B}" type="datetimeFigureOut">
              <a:rPr lang="en-US"/>
              <a:pPr>
                <a:defRPr/>
              </a:pPr>
              <a:t>3/31/2010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A52BFEA-CFEE-4D41-84CE-A75D10DC9961}"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7329BB-811F-4274-8995-21E832586C80}" type="datetimeFigureOut">
              <a:rPr lang="en-US"/>
              <a:pPr>
                <a:defRPr/>
              </a:pPr>
              <a:t>3/31/2010</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6962E25-7A9D-4120-9F95-879C886B1527}"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FA236280-1749-4B60-9873-7BA405249739}" type="datetimeFigureOut">
              <a:rPr lang="en-US"/>
              <a:pPr>
                <a:defRPr/>
              </a:pPr>
              <a:t>3/31/2010</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9986929D-D076-47FE-9F41-D5A84B90D891}"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38696270-BB93-49C2-BDD4-C24EB2D215C8}" type="datetimeFigureOut">
              <a:rPr lang="en-US"/>
              <a:pPr>
                <a:defRPr/>
              </a:pPr>
              <a:t>3/31/2010</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7DA7B0BA-964F-4E33-A2A2-37E717470E73}"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316028E2-EB00-49C8-9D89-756ADF02B558}" type="datetimeFigureOut">
              <a:rPr lang="en-US"/>
              <a:pPr>
                <a:defRPr/>
              </a:pPr>
              <a:t>3/31/2010</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255C93C2-DEEA-488A-B909-D7FD1A4E0AC2}"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885BBF6-59E7-4880-96AB-AB99EEBF6CA2}" type="datetimeFigureOut">
              <a:rPr lang="en-US"/>
              <a:pPr>
                <a:defRPr/>
              </a:pPr>
              <a:t>3/31/2010</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1D8F7A7F-5D71-417E-AD49-B8ED2E8E5757}"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840A269-4F44-4445-A696-E30E6315CD9D}" type="datetimeFigureOut">
              <a:rPr lang="en-US"/>
              <a:pPr>
                <a:defRPr/>
              </a:pPr>
              <a:t>3/31/2010</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5F639475-25B6-4AC8-95C4-4ED5F60D8EFE}"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14BB258-812E-465B-B232-5F6AC9D539A5}" type="datetimeFigureOut">
              <a:rPr lang="en-US"/>
              <a:pPr>
                <a:defRPr/>
              </a:pPr>
              <a:t>3/31/2010</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A676CD66-4652-4B09-99D0-ED43C81DA56F}"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84B603A-0399-40F2-B8E9-65FFB1389C0A}" type="datetimeFigureOut">
              <a:rPr lang="en-US"/>
              <a:pPr>
                <a:defRPr/>
              </a:pPr>
              <a:t>3/31/2010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F676DF6-EEA6-427C-BBBA-8957043A9361}"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www.explore-drawing-and-painting.com/images/shading-techniques-eraser.jpg" TargetMode="External"/><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8" Type="http://schemas.openxmlformats.org/officeDocument/2006/relationships/hyperlink" Target="http://images.google.co.uk/imgres?imgurl=http://www.peepandthebigwideworld.com/activities/images/drawamap.jpg&amp;imgrefurl=http://www.peepandthebigwideworld.com/activities/drawamap_pop.html&amp;usg=__YBAdiCM8WMtoBaUKJmqSNfGw9uI=&amp;h=320&amp;w=400&amp;sz=30&amp;hl=en&amp;start=24&amp;um=1&amp;itbs=1&amp;tbnid=xUiRb0urN8kpRM:&amp;tbnh=99&amp;tbnw=124&amp;prev=/images%3Fq%3DChild%2527s%2Bdrawing%2Bof%2Ba%2Bmap%26start%3D21%26um%3D1%26hl%3Den%26sa%3DN%26ndsp%3D21%26tbs%3Disch:1" TargetMode="External"/><Relationship Id="rId3" Type="http://schemas.openxmlformats.org/officeDocument/2006/relationships/hyperlink" Target="http://images.google.co.uk/imgres?imgurl=http://legacy.sheknows.com/graphics/princess-childs-drawing.gif&amp;imgrefurl=http://www.sheknows.com/articles/801242.htm&amp;usg=__4cyu-e5pLwBfDvehTyXvnzuPQWg=&amp;h=268&amp;w=350&amp;sz=55&amp;hl=en&amp;start=1&amp;um=1&amp;itbs=1&amp;tbnid=vQvZ3T3UOLBgsM:&amp;tbnh=92&amp;tbnw=120&amp;prev=/images%3Fq%3DChild%2527s%2Bdrawing%2Bof%2Ba%2Bprincess%26um%3D1%26hl%3Den%26tbs%3Disch:1" TargetMode="External"/><Relationship Id="rId7"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hyperlink" Target="http://4.bp.blogspot.com/_s54_fRT9WR0/SxRAV6UOAdI/AAAAAAAAATk/xIRXIR7G5JA/s1600/p1010264+(2).jpg"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53.jpeg"/><Relationship Id="rId13" Type="http://schemas.openxmlformats.org/officeDocument/2006/relationships/image" Target="../media/image57.jpeg"/><Relationship Id="rId3" Type="http://schemas.openxmlformats.org/officeDocument/2006/relationships/image" Target="../media/image50.jpeg"/><Relationship Id="rId7" Type="http://schemas.openxmlformats.org/officeDocument/2006/relationships/hyperlink" Target="http://images.google.co.uk/imgres?imgurl=http://pixdaus.com/pics/1226706991NtVmtC6.jpg&amp;imgrefurl=http://pixdaus.com/single.php%3Fid%3D97612&amp;usg=__O4jGYCcbBOldiQ8TBUhEVW03FZw=&amp;h=929&amp;w=900&amp;sz=85&amp;hl=en&amp;start=20&amp;itbs=1&amp;tbnid=nSJ5NrvIurzkYM:&amp;tbnh=147&amp;tbnw=142&amp;prev=/images%3Fq%3Dfinger%2Bpainting%26hl%3Den%26gbv%3D2%26tbs%3Disch:1" TargetMode="External"/><Relationship Id="rId12" Type="http://schemas.openxmlformats.org/officeDocument/2006/relationships/image" Target="../media/image56.jpeg"/><Relationship Id="rId2" Type="http://schemas.openxmlformats.org/officeDocument/2006/relationships/hyperlink" Target="http://images.google.co.uk/imgres?imgurl=http://www.totallygifts.co.uk/uploads/product/ePs_Newspaper%2520from%2520your%2520date%2520of%2520birth.jpg&amp;imgrefurl=http://www.totallygifts.co.uk/Newspaper-Gifts/Newspaper-from-your-Date-of-Birth.html&amp;usg=__n6YAFfrP6qJb7rALcNd2hhvbQlc=&amp;h=310&amp;w=350&amp;sz=29&amp;hl=en&amp;start=18&amp;um=1&amp;itbs=1&amp;tbnid=6H2aDh-BXOUwFM:&amp;tbnh=106&amp;tbnw=120&amp;prev=/images%3Fq%3Dnewspaper%26um%3D1%26hl%3Den%26sa%3DN%26gbv%3D2%26tbs%3Disch:1" TargetMode="External"/><Relationship Id="rId1" Type="http://schemas.openxmlformats.org/officeDocument/2006/relationships/slideLayout" Target="../slideLayouts/slideLayout4.xml"/><Relationship Id="rId6" Type="http://schemas.openxmlformats.org/officeDocument/2006/relationships/image" Target="../media/image52.jpeg"/><Relationship Id="rId11" Type="http://schemas.openxmlformats.org/officeDocument/2006/relationships/image" Target="../media/image55.jpeg"/><Relationship Id="rId5" Type="http://schemas.openxmlformats.org/officeDocument/2006/relationships/hyperlink" Target="http://images.google.co.uk/imgres?imgurl=http://www.horsetackinternational.com/images/sponges.gif&amp;imgrefurl=http://www.horsetackinternational.com/calendar-Gabriele-Boiselle-Arabian-horses.html&amp;usg=__NeKJqcV9-EBy0obwu3x2QCBU9cs=&amp;h=400&amp;w=400&amp;sz=60&amp;hl=en&amp;start=4&amp;itbs=1&amp;tbnid=otX17uhIo-odmM:&amp;tbnh=124&amp;tbnw=124&amp;prev=/images%3Fq%3Dsponges%26hl%3Den%26gbv%3D2%26tbs%3Disch:1" TargetMode="External"/><Relationship Id="rId10" Type="http://schemas.openxmlformats.org/officeDocument/2006/relationships/image" Target="../media/image54.jpeg"/><Relationship Id="rId4" Type="http://schemas.openxmlformats.org/officeDocument/2006/relationships/image" Target="../media/image51.jpeg"/><Relationship Id="rId9" Type="http://schemas.openxmlformats.org/officeDocument/2006/relationships/hyperlink" Target="http://www.firstpalette.com/images_600x400/CarPainting_Main.jp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www.accessart.org.uk/" TargetMode="External"/><Relationship Id="rId7" Type="http://schemas.openxmlformats.org/officeDocument/2006/relationships/hyperlink" Target="http://www.artteaching.co.uk/" TargetMode="External"/><Relationship Id="rId2" Type="http://schemas.openxmlformats.org/officeDocument/2006/relationships/hyperlink" Target="http://www.nsead.org/" TargetMode="External"/><Relationship Id="rId1" Type="http://schemas.openxmlformats.org/officeDocument/2006/relationships/slideLayout" Target="../slideLayouts/slideLayout2.xml"/><Relationship Id="rId6" Type="http://schemas.openxmlformats.org/officeDocument/2006/relationships/hyperlink" Target="http://www.arteducation.co.uk/" TargetMode="External"/><Relationship Id="rId5" Type="http://schemas.openxmlformats.org/officeDocument/2006/relationships/hyperlink" Target="http://www.npg.org.uk/learning/schools/primary-schools.php" TargetMode="External"/><Relationship Id="rId4" Type="http://schemas.openxmlformats.org/officeDocument/2006/relationships/hyperlink" Target="http://www.tate.org.uk/schoolsteachers/"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1.bp.blogspot.com/_d1KNz7eW1wo/Sudo3EuvvgI/AAAAAAAAACo/xeEq1llQSt4/s1600-h/Jamiedrawingprint.jp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accessart.org.uk/" TargetMode="External"/><Relationship Id="rId2" Type="http://schemas.openxmlformats.org/officeDocument/2006/relationships/hyperlink" Target="http://www.nsead.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images.google.co.uk/imgres?imgurl=http://4.bp.blogspot.com/_d1KNz7eW1wo/SudmmOiaseI/AAAAAAAAACg/DTDlJXz8aUI/s320/Line-drawing3.jpg&amp;imgrefurl=http://www.artful-adventures.co.uk/2009/10/learning-to-draw.html&amp;usg=__VZe0aLpGlXAjVqR7HDAjIZpvsfE=&amp;h=320&amp;w=275&amp;sz=23&amp;hl=en&amp;start=10&amp;um=1&amp;itbs=1&amp;tbnid=aquT-bvJWekacM:&amp;tbnh=118&amp;tbnw=101&amp;prev=/images%3Fq%3Dscribbling%2Bstage%2Bof%2Bdrawing%26um%3D1%26hl%3Den%26sa%3DN%26tbs%3Disch:1"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image" Target="../media/image5.jpeg"/><Relationship Id="rId7" Type="http://schemas.openxmlformats.org/officeDocument/2006/relationships/hyperlink" Target="http://1.bp.blogspot.com/_d1KNz7eW1wo/Sudo3EuvvgI/AAAAAAAAACo/xeEq1llQSt4/s1600-h/Jamiedrawingprint.jpg" TargetMode="External"/><Relationship Id="rId2" Type="http://schemas.openxmlformats.org/officeDocument/2006/relationships/hyperlink" Target="http://images.google.co.uk/imgres?imgurl=http://www.itz4kidz.com.au/sites/itz4kidzcomau/assets/public/Image/Education/Drawing13.jpg&amp;imgrefurl=http://www.itz4kidz.com.au/education/fundamentals-of-play/drawing.aspx&amp;usg=__vAFtUR84EHr4_PNdlBRiHpnHGRc=&amp;h=500&amp;w=483&amp;sz=216&amp;hl=en&amp;start=2&amp;um=1&amp;itbs=1&amp;tbnid=RgjmlPDuo0jyOM:&amp;tbnh=130&amp;tbnw=126&amp;prev=/images%3Fq%3DDrawing%2Bstages-%2BSymbolic%26um%3D1%26hl%3Den%26sa%3DN%26tbs%3Disch:1"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hyperlink" Target="http://www.gallerytungsten.com/images/charcoal-closeup-DSC_0011.jpg" TargetMode="External"/><Relationship Id="rId13" Type="http://schemas.openxmlformats.org/officeDocument/2006/relationships/image" Target="../media/image23.jpeg"/><Relationship Id="rId3" Type="http://schemas.openxmlformats.org/officeDocument/2006/relationships/image" Target="../media/image17.jpeg"/><Relationship Id="rId7" Type="http://schemas.openxmlformats.org/officeDocument/2006/relationships/image" Target="../media/image20.jpeg"/><Relationship Id="rId12" Type="http://schemas.openxmlformats.org/officeDocument/2006/relationships/hyperlink" Target="http://images.google.co.uk/imgres?imgurl=http://image.ssww.com/catimages/SWSA-SWSZ/SWSC/SWSC1093.eps_0925.fpx%3F%26wid%3D300%26cvt%3Djpeg&amp;imgrefurl=http://www.ssww.com/store/product/sku%3DSC1093/cmc%3DCRSCOM/&amp;usg=__VXO-azJd8AorSuOJVDqniTUSWt8=&amp;h=300&amp;w=300&amp;sz=12&amp;hl=en&amp;start=5&amp;um=1&amp;itbs=1&amp;tbnid=o0tdALhMV44QiM:&amp;tbnh=116&amp;tbnw=116&amp;prev=/images%3Fq%3DDrawing%2BPencils%26um%3D1%26hl%3Den%26tbs%3Disch:1" TargetMode="External"/><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19.jpeg"/><Relationship Id="rId11" Type="http://schemas.openxmlformats.org/officeDocument/2006/relationships/image" Target="../media/image22.jpeg"/><Relationship Id="rId5" Type="http://schemas.openxmlformats.org/officeDocument/2006/relationships/image" Target="../media/image18.jpeg"/><Relationship Id="rId10" Type="http://schemas.openxmlformats.org/officeDocument/2006/relationships/hyperlink" Target="http://farm2.static.flickr.com/1187/885243706_a079778c17.jpg" TargetMode="External"/><Relationship Id="rId4" Type="http://schemas.openxmlformats.org/officeDocument/2006/relationships/hyperlink" Target="http://images.google.co.uk/imgres?imgurl=http://artmaterials.artistsnetwork.com/content/binary/Pastels-lightfastnessblog.jpg&amp;imgrefurl=http://artmaterials.artistsnetwork.com/2007/05/22/PastelsAndLightfastness.aspx&amp;usg=__XcoZ0nJRxENjA4225udm6Zn-jz4=&amp;h=751&amp;w=500&amp;sz=90&amp;hl=en&amp;start=1&amp;um=1&amp;itbs=1&amp;tbnid=J49RKQN0NG9AvM:&amp;tbnh=141&amp;tbnw=94&amp;prev=/images%3Fq%3DPastels%26um%3D1%26hl%3Den%26tbs%3Disch:1" TargetMode="External"/><Relationship Id="rId9" Type="http://schemas.openxmlformats.org/officeDocument/2006/relationships/image" Target="../media/image21.jpeg"/></Relationships>
</file>

<file path=ppt/slides/_rels/slide8.xml.rels><?xml version="1.0" encoding="UTF-8" standalone="yes"?>
<Relationships xmlns="http://schemas.openxmlformats.org/package/2006/relationships"><Relationship Id="rId8" Type="http://schemas.openxmlformats.org/officeDocument/2006/relationships/hyperlink" Target="http://images.google.co.uk/imgres?imgurl=http://www.albioncourt.co.uk/images/swatches/lit/paper-leaf.jpg&amp;imgrefurl=http://www.albioncourt.co.uk/materials_papers.php&amp;usg=__zGQFaPaI6_H43HjGtU0hJtRjIMU=&amp;h=480&amp;w=525&amp;sz=30&amp;hl=en&amp;start=1&amp;um=1&amp;itbs=1&amp;tbnid=qQGx-4LF8wVoOM:&amp;tbnh=121&amp;tbnw=132&amp;prev=/images%3Fq%3DHandmade%2Bpaper%26um%3D1%26hl%3Den%26tbs%3Disch:1" TargetMode="External"/><Relationship Id="rId13"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6.jpeg"/><Relationship Id="rId12" Type="http://schemas.openxmlformats.org/officeDocument/2006/relationships/hyperlink" Target="http://images.google.co.uk/imgres?imgurl=http://www.rapidonline.com/netalogue/zoomed/Large/06719401.jpg&amp;imgrefurl=http://www.rapidonline.com/Educational-Products/Graphics-Art-Design/Art-Papers/Sugar-paper/79740&amp;usg=__eOx_UD75AsmkKtpx9mSx2jlQjQo=&amp;h=600&amp;w=600&amp;sz=96&amp;hl=en&amp;start=12&amp;um=1&amp;itbs=1&amp;tbnid=TID65JWyLJAORM:&amp;tbnh=135&amp;tbnw=135&amp;prev=/images%3Fq%3DSugar%2Bpaper%26um%3D1%26hl%3Den%26tbs%3Disch:1" TargetMode="External"/><Relationship Id="rId2" Type="http://schemas.openxmlformats.org/officeDocument/2006/relationships/hyperlink" Target="http://images.google.co.uk/imgres?imgurl=http://www.tptimberstretchers.co.uk/resources/_wsb_366x366_canvas%2Bedges%2Bdrybrush.jpg&amp;imgrefurl=http://www.tptimberstretchers.co.uk/canvases-primed.html&amp;usg=__qb6IlneOUwOvLyiGuYr1mMjf3tg=&amp;h=366&amp;w=366&amp;sz=194&amp;hl=en&amp;start=9&amp;um=1&amp;itbs=1&amp;tbnid=6d8-rzsKndRwrM:&amp;tbnh=122&amp;tbnw=122&amp;prev=/images%3Fq%3DCanvases%26um%3D1%26hl%3Den%26tbs%3Disch:1" TargetMode="External"/><Relationship Id="rId1" Type="http://schemas.openxmlformats.org/officeDocument/2006/relationships/slideLayout" Target="../slideLayouts/slideLayout2.xml"/><Relationship Id="rId6" Type="http://schemas.openxmlformats.org/officeDocument/2006/relationships/hyperlink" Target="http://images.google.co.uk/imgres?imgurl=http://www.compucardid.com/card-b.gif&amp;imgrefurl=http://www.compucardid.com/&amp;usg=__OgsGmPXzsDi4O0n5rdkRlBBZrCg=&amp;h=265&amp;w=248&amp;sz=9&amp;hl=en&amp;start=3&amp;um=1&amp;itbs=1&amp;tbnid=lV-EAJWq_d94KM:&amp;tbnh=112&amp;tbnw=105&amp;prev=/images%3Fq%3DBlank%2Bcards%26um%3D1%26hl%3Den%26tbs%3Disch:1" TargetMode="External"/><Relationship Id="rId11" Type="http://schemas.openxmlformats.org/officeDocument/2006/relationships/image" Target="../media/image28.jpeg"/><Relationship Id="rId5" Type="http://schemas.openxmlformats.org/officeDocument/2006/relationships/image" Target="../media/image25.jpeg"/><Relationship Id="rId10" Type="http://schemas.openxmlformats.org/officeDocument/2006/relationships/hyperlink" Target="http://images.google.co.uk/imgres?imgurl=http://247wallst.files.wordpress.com/2009/10/newspaper32.jpg&amp;imgrefurl=http://247wallst.com/category/old-media/&amp;usg=__lGiRQmL8uaa9knn-Rdaqd6POtKM=&amp;h=360&amp;w=480&amp;sz=34&amp;hl=en&amp;start=7&amp;um=1&amp;itbs=1&amp;tbnid=rI2FbSZnRjlIvM:&amp;tbnh=97&amp;tbnw=129&amp;prev=/images%3Fq%3DNewspaper%26um%3D1%26hl%3Den%26tbs%3Disch:1" TargetMode="External"/><Relationship Id="rId4" Type="http://schemas.openxmlformats.org/officeDocument/2006/relationships/hyperlink" Target="http://www.brodeur.com/openblog/wp-content/uploads/paper-pile-lg.jpg" TargetMode="External"/><Relationship Id="rId9" Type="http://schemas.openxmlformats.org/officeDocument/2006/relationships/image" Target="../media/image27.jpeg"/></Relationships>
</file>

<file path=ppt/slides/_rels/slide9.xml.rels><?xml version="1.0" encoding="UTF-8" standalone="yes"?>
<Relationships xmlns="http://schemas.openxmlformats.org/package/2006/relationships"><Relationship Id="rId8" Type="http://schemas.openxmlformats.org/officeDocument/2006/relationships/hyperlink" Target="http://images.google.co.uk/imgres?imgurl=http://www.christmas-crafting.co.uk/prodimages/CAG10.jpg&amp;imgrefurl=http://www.christmas-crafting.co.uk/detail.asp%3FCode%3DCAG10%26NAV%3D&amp;usg=__8jmohj7zGkQTz67ALvfuBdh9_ZA=&amp;h=261&amp;w=250&amp;sz=20&amp;hl=en&amp;start=4&amp;um=1&amp;itbs=1&amp;tbnid=ysJjsu-2DZRKUM:&amp;tbnh=112&amp;tbnw=107&amp;prev=/images%3Fq%3DGlitter%2Bpots%26um%3D1%26hl%3Den%26tbs%3Disch:1" TargetMode="External"/><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hyperlink" Target="http://images.google.co.uk/imgres?imgurl=http://www.tazabazar.com/images/rice-zinga.jpg&amp;imgrefurl=http://www.tazabazar.com/index.php%3FcPath%3D29_30&amp;usg=__IxxfLd5Oo7Qe7ZQiEmpMwQQ0Lvw=&amp;h=273&amp;w=306&amp;sz=6&amp;hl=en&amp;start=29&amp;um=1&amp;itbs=1&amp;tbnid=OZ0mrW21vifNoM:&amp;tbnh=104&amp;tbnw=117&amp;prev=/images%3Fq%3DRice%26start%3D21%26um%3D1%26hl%3Den%26sa%3DN%26ndsp%3D21%26tbs%3Disch:1" TargetMode="Externa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9"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http://content.answers.com/main/content/img/oxford/Oxford_Mind/0198162246.childrens-drawings-of-human-figures.1.jpg"/>
          <p:cNvPicPr>
            <a:picLocks noChangeAspect="1" noChangeArrowheads="1"/>
          </p:cNvPicPr>
          <p:nvPr/>
        </p:nvPicPr>
        <p:blipFill>
          <a:blip r:embed="rId2" cstate="print"/>
          <a:srcRect/>
          <a:stretch>
            <a:fillRect/>
          </a:stretch>
        </p:blipFill>
        <p:spPr bwMode="auto">
          <a:xfrm>
            <a:off x="500063" y="392113"/>
            <a:ext cx="8143875" cy="5965825"/>
          </a:xfrm>
          <a:prstGeom prst="rect">
            <a:avLst/>
          </a:prstGeom>
          <a:noFill/>
          <a:ln w="9525">
            <a:noFill/>
            <a:miter lim="800000"/>
            <a:headEnd/>
            <a:tailEnd/>
          </a:ln>
        </p:spPr>
      </p:pic>
      <p:sp>
        <p:nvSpPr>
          <p:cNvPr id="2051" name="Title 5"/>
          <p:cNvSpPr>
            <a:spLocks noGrp="1"/>
          </p:cNvSpPr>
          <p:nvPr>
            <p:ph type="title"/>
          </p:nvPr>
        </p:nvSpPr>
        <p:spPr>
          <a:xfrm>
            <a:off x="2143125" y="2571750"/>
            <a:ext cx="5000625" cy="1143000"/>
          </a:xfrm>
        </p:spPr>
        <p:txBody>
          <a:bodyPr/>
          <a:lstStyle/>
          <a:p>
            <a:pPr eaLnBrk="1" hangingPunct="1"/>
            <a:r>
              <a:rPr lang="en-GB" sz="15000" smtClean="0">
                <a:solidFill>
                  <a:srgbClr val="00B0F0"/>
                </a:solidFill>
                <a:latin typeface="Freestyle Script" pitchFamily="66" charset="0"/>
              </a:rPr>
              <a:t>Drawing</a:t>
            </a:r>
            <a:r>
              <a:rPr lang="en-GB" sz="9600" smtClean="0">
                <a:latin typeface="Freestyle Script" pitchFamily="66" charset="0"/>
              </a:rPr>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500063" y="0"/>
            <a:ext cx="8229600" cy="1143000"/>
          </a:xfrm>
        </p:spPr>
        <p:txBody>
          <a:bodyPr/>
          <a:lstStyle/>
          <a:p>
            <a:pPr eaLnBrk="1" hangingPunct="1"/>
            <a:r>
              <a:rPr lang="en-GB" smtClean="0"/>
              <a:t>Techniques</a:t>
            </a:r>
          </a:p>
        </p:txBody>
      </p:sp>
      <p:sp>
        <p:nvSpPr>
          <p:cNvPr id="3" name="Content Placeholder 2"/>
          <p:cNvSpPr>
            <a:spLocks noGrp="1"/>
          </p:cNvSpPr>
          <p:nvPr>
            <p:ph idx="1"/>
          </p:nvPr>
        </p:nvSpPr>
        <p:spPr>
          <a:xfrm>
            <a:off x="0" y="1000125"/>
            <a:ext cx="5286375" cy="1428750"/>
          </a:xfrm>
        </p:spPr>
        <p:txBody>
          <a:bodyPr rtlCol="0">
            <a:normAutofit fontScale="92500" lnSpcReduction="10000"/>
          </a:bodyPr>
          <a:lstStyle/>
          <a:p>
            <a:pPr algn="ctr" eaLnBrk="1" fontAlgn="auto" hangingPunct="1">
              <a:spcAft>
                <a:spcPts val="0"/>
              </a:spcAft>
              <a:buFont typeface="Arial" pitchFamily="34" charset="0"/>
              <a:buNone/>
              <a:defRPr/>
            </a:pPr>
            <a:r>
              <a:rPr lang="en-GB" sz="2400" dirty="0" smtClean="0"/>
              <a:t>Tone </a:t>
            </a:r>
          </a:p>
          <a:p>
            <a:pPr algn="ctr" eaLnBrk="1" fontAlgn="auto" hangingPunct="1">
              <a:spcAft>
                <a:spcPts val="0"/>
              </a:spcAft>
              <a:buFont typeface="Arial" pitchFamily="34" charset="0"/>
              <a:buNone/>
              <a:defRPr/>
            </a:pPr>
            <a:r>
              <a:rPr lang="en-GB" sz="2400" dirty="0" smtClean="0"/>
              <a:t>Experimenting with tone- Tone refers to the level of lightness </a:t>
            </a:r>
            <a:r>
              <a:rPr lang="en-GB" sz="2200" dirty="0" smtClean="0"/>
              <a:t>and</a:t>
            </a:r>
            <a:r>
              <a:rPr lang="en-GB" sz="2400" dirty="0" smtClean="0"/>
              <a:t> darkness in a drawing.</a:t>
            </a:r>
          </a:p>
        </p:txBody>
      </p:sp>
      <p:pic>
        <p:nvPicPr>
          <p:cNvPr id="11268" name="Picture 2" descr="http://www.tpub.com/content/draftsman/14262/img/14262_57_1.jpg"/>
          <p:cNvPicPr>
            <a:picLocks noChangeAspect="1" noChangeArrowheads="1"/>
          </p:cNvPicPr>
          <p:nvPr/>
        </p:nvPicPr>
        <p:blipFill>
          <a:blip r:embed="rId2" cstate="print"/>
          <a:srcRect/>
          <a:stretch>
            <a:fillRect/>
          </a:stretch>
        </p:blipFill>
        <p:spPr bwMode="auto">
          <a:xfrm>
            <a:off x="5643563" y="1000125"/>
            <a:ext cx="2571750" cy="2214563"/>
          </a:xfrm>
          <a:prstGeom prst="rect">
            <a:avLst/>
          </a:prstGeom>
          <a:noFill/>
          <a:ln w="9525">
            <a:noFill/>
            <a:miter lim="800000"/>
            <a:headEnd/>
            <a:tailEnd/>
          </a:ln>
        </p:spPr>
      </p:pic>
      <p:sp>
        <p:nvSpPr>
          <p:cNvPr id="11269" name="TextBox 4"/>
          <p:cNvSpPr txBox="1">
            <a:spLocks noChangeArrowheads="1"/>
          </p:cNvSpPr>
          <p:nvPr/>
        </p:nvSpPr>
        <p:spPr bwMode="auto">
          <a:xfrm>
            <a:off x="2643188" y="3214688"/>
            <a:ext cx="5500687" cy="1600200"/>
          </a:xfrm>
          <a:prstGeom prst="rect">
            <a:avLst/>
          </a:prstGeom>
          <a:noFill/>
          <a:ln w="9525">
            <a:noFill/>
            <a:miter lim="800000"/>
            <a:headEnd/>
            <a:tailEnd/>
          </a:ln>
        </p:spPr>
        <p:txBody>
          <a:bodyPr>
            <a:spAutoFit/>
          </a:bodyPr>
          <a:lstStyle/>
          <a:p>
            <a:pPr algn="ctr"/>
            <a:r>
              <a:rPr lang="en-GB" sz="2000">
                <a:latin typeface="Calibri" pitchFamily="34" charset="0"/>
              </a:rPr>
              <a:t>Shading</a:t>
            </a:r>
          </a:p>
          <a:p>
            <a:pPr algn="ctr"/>
            <a:r>
              <a:rPr lang="en-GB" sz="2000">
                <a:latin typeface="Calibri" pitchFamily="34" charset="0"/>
              </a:rPr>
              <a:t> Is a process used in drawing for creating levels of darkness or with a darker shade for darker areas or with a lighter shade for lighter areas.</a:t>
            </a:r>
          </a:p>
          <a:p>
            <a:pPr algn="ctr"/>
            <a:endParaRPr lang="en-GB">
              <a:latin typeface="Calibri" pitchFamily="34" charset="0"/>
            </a:endParaRPr>
          </a:p>
        </p:txBody>
      </p:sp>
      <p:pic>
        <p:nvPicPr>
          <p:cNvPr id="11270" name="Picture 4" descr="See full size image">
            <a:hlinkClick r:id="rId3"/>
          </p:cNvPr>
          <p:cNvPicPr>
            <a:picLocks noChangeAspect="1" noChangeArrowheads="1"/>
          </p:cNvPicPr>
          <p:nvPr/>
        </p:nvPicPr>
        <p:blipFill>
          <a:blip r:embed="rId4" cstate="print"/>
          <a:srcRect/>
          <a:stretch>
            <a:fillRect/>
          </a:stretch>
        </p:blipFill>
        <p:spPr bwMode="auto">
          <a:xfrm>
            <a:off x="214313" y="2714625"/>
            <a:ext cx="2390775" cy="1857375"/>
          </a:xfrm>
          <a:prstGeom prst="rect">
            <a:avLst/>
          </a:prstGeom>
          <a:noFill/>
          <a:ln w="9525">
            <a:noFill/>
            <a:miter lim="800000"/>
            <a:headEnd/>
            <a:tailEnd/>
          </a:ln>
        </p:spPr>
      </p:pic>
      <p:sp>
        <p:nvSpPr>
          <p:cNvPr id="11271" name="TextBox 6"/>
          <p:cNvSpPr txBox="1">
            <a:spLocks noChangeArrowheads="1"/>
          </p:cNvSpPr>
          <p:nvPr/>
        </p:nvSpPr>
        <p:spPr bwMode="auto">
          <a:xfrm>
            <a:off x="357188" y="5286375"/>
            <a:ext cx="4357687" cy="1016000"/>
          </a:xfrm>
          <a:prstGeom prst="rect">
            <a:avLst/>
          </a:prstGeom>
          <a:noFill/>
          <a:ln w="9525">
            <a:noFill/>
            <a:miter lim="800000"/>
            <a:headEnd/>
            <a:tailEnd/>
          </a:ln>
        </p:spPr>
        <p:txBody>
          <a:bodyPr>
            <a:spAutoFit/>
          </a:bodyPr>
          <a:lstStyle/>
          <a:p>
            <a:pPr algn="ctr"/>
            <a:r>
              <a:rPr lang="en-GB" sz="2000">
                <a:latin typeface="Calibri" pitchFamily="34" charset="0"/>
              </a:rPr>
              <a:t>Line  </a:t>
            </a:r>
          </a:p>
          <a:p>
            <a:pPr algn="ctr"/>
            <a:r>
              <a:rPr lang="en-GB" sz="2000">
                <a:latin typeface="Calibri" pitchFamily="34" charset="0"/>
              </a:rPr>
              <a:t>The use of lines through different mediums and thicknesses. </a:t>
            </a:r>
          </a:p>
        </p:txBody>
      </p:sp>
      <p:pic>
        <p:nvPicPr>
          <p:cNvPr id="11272" name="Picture 5" descr="slide9"/>
          <p:cNvPicPr>
            <a:picLocks noChangeAspect="1" noChangeArrowheads="1"/>
          </p:cNvPicPr>
          <p:nvPr/>
        </p:nvPicPr>
        <p:blipFill>
          <a:blip r:embed="rId5" cstate="print"/>
          <a:srcRect l="653" t="33371" r="719" b="1573"/>
          <a:stretch>
            <a:fillRect/>
          </a:stretch>
        </p:blipFill>
        <p:spPr bwMode="auto">
          <a:xfrm>
            <a:off x="4714875" y="4714875"/>
            <a:ext cx="3143250" cy="1928813"/>
          </a:xfrm>
          <a:prstGeom prst="rect">
            <a:avLst/>
          </a:prstGeom>
          <a:noFill/>
          <a:ln w="9525">
            <a:noFill/>
            <a:miter lim="800000"/>
            <a:headEnd/>
            <a:tailEnd/>
          </a:ln>
        </p:spPr>
      </p:pic>
      <p:sp>
        <p:nvSpPr>
          <p:cNvPr id="11273" name="TextBox 8"/>
          <p:cNvSpPr txBox="1">
            <a:spLocks noChangeArrowheads="1"/>
          </p:cNvSpPr>
          <p:nvPr/>
        </p:nvSpPr>
        <p:spPr bwMode="auto">
          <a:xfrm>
            <a:off x="5143500" y="6534150"/>
            <a:ext cx="4000500" cy="647700"/>
          </a:xfrm>
          <a:prstGeom prst="rect">
            <a:avLst/>
          </a:prstGeom>
          <a:noFill/>
          <a:ln w="9525">
            <a:noFill/>
            <a:miter lim="800000"/>
            <a:headEnd/>
            <a:tailEnd/>
          </a:ln>
        </p:spPr>
        <p:txBody>
          <a:bodyPr>
            <a:spAutoFit/>
          </a:bodyPr>
          <a:lstStyle/>
          <a:p>
            <a:pPr>
              <a:spcBef>
                <a:spcPct val="50000"/>
              </a:spcBef>
            </a:pPr>
            <a:r>
              <a:rPr lang="en-GB" b="1">
                <a:latin typeface="Calibri" pitchFamily="34" charset="0"/>
              </a:rPr>
              <a:t>Fig Leaves, c.1941    Henri Matisse</a:t>
            </a:r>
          </a:p>
          <a:p>
            <a:endParaRPr lang="en-GB">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0" descr="http://t1.gstatic.com/images?q=tbn:vQvZ3T3UOLBgsM:http://legacy.sheknows.com/graphics/princess-childs-drawing.gif">
            <a:hlinkClick r:id="rId3"/>
          </p:cNvPr>
          <p:cNvPicPr>
            <a:picLocks noChangeAspect="1" noChangeArrowheads="1"/>
          </p:cNvPicPr>
          <p:nvPr/>
        </p:nvPicPr>
        <p:blipFill>
          <a:blip r:embed="rId4" cstate="print"/>
          <a:srcRect/>
          <a:stretch>
            <a:fillRect/>
          </a:stretch>
        </p:blipFill>
        <p:spPr bwMode="auto">
          <a:xfrm>
            <a:off x="6572250" y="214313"/>
            <a:ext cx="2428875" cy="1862137"/>
          </a:xfrm>
          <a:prstGeom prst="rect">
            <a:avLst/>
          </a:prstGeom>
          <a:noFill/>
          <a:ln w="9525">
            <a:noFill/>
            <a:miter lim="800000"/>
            <a:headEnd/>
            <a:tailEnd/>
          </a:ln>
        </p:spPr>
      </p:pic>
      <p:pic>
        <p:nvPicPr>
          <p:cNvPr id="12291" name="Picture 8" descr="http://3.bp.blogspot.com/_a8vATy25gyM/Sj3QwZziR4I/AAAAAAAAB5g/pUbP_c_LlAA/s320/fish.jpg"/>
          <p:cNvPicPr>
            <a:picLocks noChangeAspect="1" noChangeArrowheads="1"/>
          </p:cNvPicPr>
          <p:nvPr/>
        </p:nvPicPr>
        <p:blipFill>
          <a:blip r:embed="rId5" cstate="print"/>
          <a:srcRect b="23566"/>
          <a:stretch>
            <a:fillRect/>
          </a:stretch>
        </p:blipFill>
        <p:spPr bwMode="auto">
          <a:xfrm>
            <a:off x="214313" y="3214688"/>
            <a:ext cx="2500312" cy="1874837"/>
          </a:xfrm>
          <a:prstGeom prst="rect">
            <a:avLst/>
          </a:prstGeom>
          <a:noFill/>
          <a:ln w="9525">
            <a:noFill/>
            <a:miter lim="800000"/>
            <a:headEnd/>
            <a:tailEnd/>
          </a:ln>
        </p:spPr>
      </p:pic>
      <p:pic>
        <p:nvPicPr>
          <p:cNvPr id="12292" name="Picture 5" descr="Child's drawing of a coin which has on it the head of a man with short hair. Round the edge is an inscription, possible in Latin."/>
          <p:cNvPicPr>
            <a:picLocks noChangeAspect="1" noChangeArrowheads="1"/>
          </p:cNvPicPr>
          <p:nvPr/>
        </p:nvPicPr>
        <p:blipFill>
          <a:blip r:embed="rId6" cstate="print"/>
          <a:srcRect/>
          <a:stretch>
            <a:fillRect/>
          </a:stretch>
        </p:blipFill>
        <p:spPr bwMode="auto">
          <a:xfrm>
            <a:off x="285750" y="214313"/>
            <a:ext cx="2162175" cy="2171700"/>
          </a:xfrm>
          <a:prstGeom prst="rect">
            <a:avLst/>
          </a:prstGeom>
          <a:noFill/>
          <a:ln w="9525">
            <a:noFill/>
            <a:miter lim="800000"/>
            <a:headEnd/>
            <a:tailEnd/>
          </a:ln>
        </p:spPr>
      </p:pic>
      <p:sp>
        <p:nvSpPr>
          <p:cNvPr id="12293" name="Title 1"/>
          <p:cNvSpPr>
            <a:spLocks noGrp="1"/>
          </p:cNvSpPr>
          <p:nvPr>
            <p:ph type="title"/>
          </p:nvPr>
        </p:nvSpPr>
        <p:spPr/>
        <p:txBody>
          <a:bodyPr/>
          <a:lstStyle/>
          <a:p>
            <a:pPr eaLnBrk="1" hangingPunct="1"/>
            <a:r>
              <a:rPr lang="en-GB" smtClean="0">
                <a:solidFill>
                  <a:srgbClr val="FF0000"/>
                </a:solidFill>
              </a:rPr>
              <a:t>Cross Curricular </a:t>
            </a:r>
            <a:br>
              <a:rPr lang="en-GB" smtClean="0">
                <a:solidFill>
                  <a:srgbClr val="FF0000"/>
                </a:solidFill>
              </a:rPr>
            </a:br>
            <a:r>
              <a:rPr lang="en-GB" smtClean="0">
                <a:solidFill>
                  <a:srgbClr val="FF0000"/>
                </a:solidFill>
              </a:rPr>
              <a:t>Links </a:t>
            </a:r>
          </a:p>
        </p:txBody>
      </p:sp>
      <p:sp>
        <p:nvSpPr>
          <p:cNvPr id="12294" name="Content Placeholder 2"/>
          <p:cNvSpPr>
            <a:spLocks noGrp="1"/>
          </p:cNvSpPr>
          <p:nvPr>
            <p:ph idx="1"/>
          </p:nvPr>
        </p:nvSpPr>
        <p:spPr>
          <a:xfrm>
            <a:off x="2214563" y="1428750"/>
            <a:ext cx="4757737" cy="3000375"/>
          </a:xfrm>
        </p:spPr>
        <p:txBody>
          <a:bodyPr/>
          <a:lstStyle/>
          <a:p>
            <a:pPr algn="ctr" eaLnBrk="1" hangingPunct="1">
              <a:buFont typeface="Arial" pitchFamily="34" charset="0"/>
              <a:buNone/>
            </a:pPr>
            <a:r>
              <a:rPr lang="en-GB" smtClean="0"/>
              <a:t>Art can easily be incorporated into most topics whether its based on geography, history, English or maths, or any other subject.</a:t>
            </a:r>
          </a:p>
        </p:txBody>
      </p:sp>
      <p:sp>
        <p:nvSpPr>
          <p:cNvPr id="12295" name="TextBox 4"/>
          <p:cNvSpPr txBox="1">
            <a:spLocks noChangeArrowheads="1"/>
          </p:cNvSpPr>
          <p:nvPr/>
        </p:nvSpPr>
        <p:spPr bwMode="auto">
          <a:xfrm>
            <a:off x="357188" y="2428875"/>
            <a:ext cx="1928812" cy="646113"/>
          </a:xfrm>
          <a:prstGeom prst="rect">
            <a:avLst/>
          </a:prstGeom>
          <a:noFill/>
          <a:ln w="9525">
            <a:noFill/>
            <a:miter lim="800000"/>
            <a:headEnd/>
            <a:tailEnd/>
          </a:ln>
        </p:spPr>
        <p:txBody>
          <a:bodyPr>
            <a:spAutoFit/>
          </a:bodyPr>
          <a:lstStyle/>
          <a:p>
            <a:r>
              <a:rPr lang="en-GB">
                <a:solidFill>
                  <a:srgbClr val="FF0000"/>
                </a:solidFill>
              </a:rPr>
              <a:t>A  Roman Coin- </a:t>
            </a:r>
            <a:r>
              <a:rPr lang="en-GB"/>
              <a:t>History </a:t>
            </a:r>
          </a:p>
        </p:txBody>
      </p:sp>
      <p:pic>
        <p:nvPicPr>
          <p:cNvPr id="12296" name="Picture 6"/>
          <p:cNvPicPr>
            <a:picLocks noChangeAspect="1" noChangeArrowheads="1"/>
          </p:cNvPicPr>
          <p:nvPr/>
        </p:nvPicPr>
        <p:blipFill>
          <a:blip r:embed="rId7" cstate="print"/>
          <a:srcRect l="33492" t="59570" r="49487" b="18945"/>
          <a:stretch>
            <a:fillRect/>
          </a:stretch>
        </p:blipFill>
        <p:spPr bwMode="auto">
          <a:xfrm>
            <a:off x="6643688" y="4714875"/>
            <a:ext cx="2214562" cy="1571625"/>
          </a:xfrm>
          <a:prstGeom prst="rect">
            <a:avLst/>
          </a:prstGeom>
          <a:noFill/>
          <a:ln w="9525">
            <a:noFill/>
            <a:miter lim="800000"/>
            <a:headEnd/>
            <a:tailEnd/>
          </a:ln>
        </p:spPr>
      </p:pic>
      <p:sp>
        <p:nvSpPr>
          <p:cNvPr id="12297" name="TextBox 6"/>
          <p:cNvSpPr txBox="1">
            <a:spLocks noChangeArrowheads="1"/>
          </p:cNvSpPr>
          <p:nvPr/>
        </p:nvSpPr>
        <p:spPr bwMode="auto">
          <a:xfrm>
            <a:off x="5286375" y="6286500"/>
            <a:ext cx="3643313" cy="369888"/>
          </a:xfrm>
          <a:prstGeom prst="rect">
            <a:avLst/>
          </a:prstGeom>
          <a:noFill/>
          <a:ln w="9525">
            <a:noFill/>
            <a:miter lim="800000"/>
            <a:headEnd/>
            <a:tailEnd/>
          </a:ln>
        </p:spPr>
        <p:txBody>
          <a:bodyPr>
            <a:spAutoFit/>
          </a:bodyPr>
          <a:lstStyle/>
          <a:p>
            <a:r>
              <a:rPr lang="en-GB">
                <a:solidFill>
                  <a:srgbClr val="FF0000"/>
                </a:solidFill>
              </a:rPr>
              <a:t>Drawing Fruit- </a:t>
            </a:r>
            <a:r>
              <a:rPr lang="en-GB"/>
              <a:t>Science, PSHE</a:t>
            </a:r>
            <a:r>
              <a:rPr lang="en-GB">
                <a:solidFill>
                  <a:srgbClr val="FF0000"/>
                </a:solidFill>
              </a:rPr>
              <a:t>.</a:t>
            </a:r>
          </a:p>
        </p:txBody>
      </p:sp>
      <p:sp>
        <p:nvSpPr>
          <p:cNvPr id="12298" name="TextBox 8"/>
          <p:cNvSpPr txBox="1">
            <a:spLocks noChangeArrowheads="1"/>
          </p:cNvSpPr>
          <p:nvPr/>
        </p:nvSpPr>
        <p:spPr bwMode="auto">
          <a:xfrm>
            <a:off x="500063" y="5357813"/>
            <a:ext cx="1857375" cy="1200150"/>
          </a:xfrm>
          <a:prstGeom prst="rect">
            <a:avLst/>
          </a:prstGeom>
          <a:noFill/>
          <a:ln w="9525">
            <a:noFill/>
            <a:miter lim="800000"/>
            <a:headEnd/>
            <a:tailEnd/>
          </a:ln>
        </p:spPr>
        <p:txBody>
          <a:bodyPr>
            <a:spAutoFit/>
          </a:bodyPr>
          <a:lstStyle/>
          <a:p>
            <a:pPr algn="ctr"/>
            <a:r>
              <a:rPr lang="en-GB">
                <a:solidFill>
                  <a:srgbClr val="C00000"/>
                </a:solidFill>
              </a:rPr>
              <a:t>Tessellating Shapes- </a:t>
            </a:r>
            <a:r>
              <a:rPr lang="en-GB"/>
              <a:t>Maths Shape and Space. </a:t>
            </a:r>
          </a:p>
        </p:txBody>
      </p:sp>
      <p:sp>
        <p:nvSpPr>
          <p:cNvPr id="12299" name="TextBox 10"/>
          <p:cNvSpPr txBox="1">
            <a:spLocks noChangeArrowheads="1"/>
          </p:cNvSpPr>
          <p:nvPr/>
        </p:nvSpPr>
        <p:spPr bwMode="auto">
          <a:xfrm>
            <a:off x="6858000" y="2143125"/>
            <a:ext cx="2143125" cy="2032000"/>
          </a:xfrm>
          <a:prstGeom prst="rect">
            <a:avLst/>
          </a:prstGeom>
          <a:noFill/>
          <a:ln w="9525">
            <a:noFill/>
            <a:miter lim="800000"/>
            <a:headEnd/>
            <a:tailEnd/>
          </a:ln>
        </p:spPr>
        <p:txBody>
          <a:bodyPr>
            <a:spAutoFit/>
          </a:bodyPr>
          <a:lstStyle/>
          <a:p>
            <a:pPr algn="ctr"/>
            <a:r>
              <a:rPr lang="en-GB">
                <a:solidFill>
                  <a:srgbClr val="FF0000"/>
                </a:solidFill>
              </a:rPr>
              <a:t>Creating illustrations for stories, storyboarding or creating characters-</a:t>
            </a:r>
          </a:p>
          <a:p>
            <a:pPr algn="ctr"/>
            <a:r>
              <a:rPr lang="en-GB"/>
              <a:t>Literacy</a:t>
            </a:r>
          </a:p>
        </p:txBody>
      </p:sp>
      <p:pic>
        <p:nvPicPr>
          <p:cNvPr id="12300" name="Picture 12" descr="http://t1.gstatic.com/images?q=tbn:xUiRb0urN8kpRM:http://www.peepandthebigwideworld.com/activities/images/drawamap.jpg">
            <a:hlinkClick r:id="rId8"/>
          </p:cNvPr>
          <p:cNvPicPr>
            <a:picLocks noChangeAspect="1" noChangeArrowheads="1"/>
          </p:cNvPicPr>
          <p:nvPr/>
        </p:nvPicPr>
        <p:blipFill>
          <a:blip r:embed="rId9" cstate="print"/>
          <a:srcRect/>
          <a:stretch>
            <a:fillRect/>
          </a:stretch>
        </p:blipFill>
        <p:spPr bwMode="auto">
          <a:xfrm>
            <a:off x="2357438" y="4714875"/>
            <a:ext cx="2416175" cy="1928813"/>
          </a:xfrm>
          <a:prstGeom prst="rect">
            <a:avLst/>
          </a:prstGeom>
          <a:noFill/>
          <a:ln w="9525">
            <a:noFill/>
            <a:miter lim="800000"/>
            <a:headEnd/>
            <a:tailEnd/>
          </a:ln>
        </p:spPr>
      </p:pic>
      <p:sp>
        <p:nvSpPr>
          <p:cNvPr id="12301" name="TextBox 12"/>
          <p:cNvSpPr txBox="1">
            <a:spLocks noChangeArrowheads="1"/>
          </p:cNvSpPr>
          <p:nvPr/>
        </p:nvSpPr>
        <p:spPr bwMode="auto">
          <a:xfrm>
            <a:off x="4572000" y="4786313"/>
            <a:ext cx="1428750" cy="923925"/>
          </a:xfrm>
          <a:prstGeom prst="rect">
            <a:avLst/>
          </a:prstGeom>
          <a:noFill/>
          <a:ln w="9525">
            <a:noFill/>
            <a:miter lim="800000"/>
            <a:headEnd/>
            <a:tailEnd/>
          </a:ln>
        </p:spPr>
        <p:txBody>
          <a:bodyPr>
            <a:spAutoFit/>
          </a:bodyPr>
          <a:lstStyle/>
          <a:p>
            <a:r>
              <a:rPr lang="en-GB">
                <a:solidFill>
                  <a:srgbClr val="FF0000"/>
                </a:solidFill>
              </a:rPr>
              <a:t>Simple Maps- </a:t>
            </a:r>
            <a:r>
              <a:rPr lang="en-GB"/>
              <a:t>Geography.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sketchbook"/>
          <p:cNvPicPr>
            <a:picLocks noChangeAspect="1" noChangeArrowheads="1"/>
          </p:cNvPicPr>
          <p:nvPr/>
        </p:nvPicPr>
        <p:blipFill>
          <a:blip r:embed="rId2" cstate="print"/>
          <a:srcRect/>
          <a:stretch>
            <a:fillRect/>
          </a:stretch>
        </p:blipFill>
        <p:spPr bwMode="auto">
          <a:xfrm>
            <a:off x="0" y="0"/>
            <a:ext cx="3571875" cy="3429000"/>
          </a:xfrm>
          <a:prstGeom prst="rect">
            <a:avLst/>
          </a:prstGeom>
          <a:noFill/>
          <a:ln w="9525">
            <a:noFill/>
            <a:miter lim="800000"/>
            <a:headEnd/>
            <a:tailEnd/>
          </a:ln>
        </p:spPr>
      </p:pic>
      <p:sp>
        <p:nvSpPr>
          <p:cNvPr id="13315" name="Title 1"/>
          <p:cNvSpPr>
            <a:spLocks noGrp="1"/>
          </p:cNvSpPr>
          <p:nvPr>
            <p:ph type="title"/>
          </p:nvPr>
        </p:nvSpPr>
        <p:spPr>
          <a:xfrm>
            <a:off x="500063" y="0"/>
            <a:ext cx="8229600" cy="1143000"/>
          </a:xfrm>
        </p:spPr>
        <p:txBody>
          <a:bodyPr/>
          <a:lstStyle/>
          <a:p>
            <a:pPr eaLnBrk="1" hangingPunct="1"/>
            <a:r>
              <a:rPr lang="en-GB" smtClean="0"/>
              <a:t>                        Sketchbooks</a:t>
            </a:r>
          </a:p>
        </p:txBody>
      </p:sp>
      <p:sp>
        <p:nvSpPr>
          <p:cNvPr id="3" name="Content Placeholder 2"/>
          <p:cNvSpPr>
            <a:spLocks noGrp="1"/>
          </p:cNvSpPr>
          <p:nvPr>
            <p:ph idx="1"/>
          </p:nvPr>
        </p:nvSpPr>
        <p:spPr>
          <a:xfrm>
            <a:off x="3643313" y="857250"/>
            <a:ext cx="4786312" cy="1357313"/>
          </a:xfrm>
        </p:spPr>
        <p:txBody>
          <a:bodyPr/>
          <a:lstStyle/>
          <a:p>
            <a:pPr algn="ctr" eaLnBrk="1" hangingPunct="1">
              <a:buFont typeface="Arial" charset="0"/>
              <a:buNone/>
              <a:defRPr/>
            </a:pPr>
            <a:r>
              <a:rPr lang="en-GB" sz="2000" dirty="0" smtClean="0">
                <a:solidFill>
                  <a:schemeClr val="accent4">
                    <a:lumMod val="50000"/>
                  </a:schemeClr>
                </a:solidFill>
                <a:latin typeface="Arial" pitchFamily="34" charset="0"/>
                <a:cs typeface="Arial" pitchFamily="34" charset="0"/>
              </a:rPr>
              <a:t>A great activity to do with children of any age is to create their own sketchbooks.</a:t>
            </a:r>
            <a:endParaRPr lang="en-GB" sz="2000" dirty="0">
              <a:solidFill>
                <a:schemeClr val="accent4">
                  <a:lumMod val="50000"/>
                </a:schemeClr>
              </a:solidFill>
              <a:latin typeface="Arial" pitchFamily="34" charset="0"/>
              <a:cs typeface="Arial" pitchFamily="34" charset="0"/>
            </a:endParaRPr>
          </a:p>
        </p:txBody>
      </p:sp>
      <p:sp>
        <p:nvSpPr>
          <p:cNvPr id="4" name="TextBox 3"/>
          <p:cNvSpPr txBox="1"/>
          <p:nvPr/>
        </p:nvSpPr>
        <p:spPr>
          <a:xfrm>
            <a:off x="4214813" y="2000250"/>
            <a:ext cx="3929062" cy="1016000"/>
          </a:xfrm>
          <a:prstGeom prst="rect">
            <a:avLst/>
          </a:prstGeom>
          <a:noFill/>
        </p:spPr>
        <p:txBody>
          <a:bodyPr>
            <a:spAutoFit/>
          </a:bodyPr>
          <a:lstStyle/>
          <a:p>
            <a:pPr algn="ctr">
              <a:defRPr/>
            </a:pPr>
            <a:r>
              <a:rPr lang="en-GB" sz="2000" dirty="0">
                <a:solidFill>
                  <a:schemeClr val="accent6">
                    <a:lumMod val="75000"/>
                  </a:schemeClr>
                </a:solidFill>
              </a:rPr>
              <a:t>This can be as simple as stapling or clipping  cartridge paper together. </a:t>
            </a:r>
          </a:p>
        </p:txBody>
      </p:sp>
      <p:sp>
        <p:nvSpPr>
          <p:cNvPr id="5" name="TextBox 4"/>
          <p:cNvSpPr txBox="1"/>
          <p:nvPr/>
        </p:nvSpPr>
        <p:spPr>
          <a:xfrm>
            <a:off x="4572000" y="3214688"/>
            <a:ext cx="3857625" cy="1016000"/>
          </a:xfrm>
          <a:prstGeom prst="rect">
            <a:avLst/>
          </a:prstGeom>
          <a:noFill/>
        </p:spPr>
        <p:txBody>
          <a:bodyPr>
            <a:spAutoFit/>
          </a:bodyPr>
          <a:lstStyle/>
          <a:p>
            <a:pPr algn="ctr">
              <a:defRPr/>
            </a:pPr>
            <a:r>
              <a:rPr lang="en-GB" sz="2000" dirty="0">
                <a:solidFill>
                  <a:schemeClr val="accent3">
                    <a:lumMod val="60000"/>
                    <a:lumOff val="40000"/>
                  </a:schemeClr>
                </a:solidFill>
              </a:rPr>
              <a:t>The children can then design there own front cover- to make it their own.</a:t>
            </a:r>
          </a:p>
        </p:txBody>
      </p:sp>
      <p:sp>
        <p:nvSpPr>
          <p:cNvPr id="13319" name="TextBox 5"/>
          <p:cNvSpPr txBox="1">
            <a:spLocks noChangeArrowheads="1"/>
          </p:cNvSpPr>
          <p:nvPr/>
        </p:nvSpPr>
        <p:spPr bwMode="auto">
          <a:xfrm>
            <a:off x="0" y="3500438"/>
            <a:ext cx="4500563" cy="1631950"/>
          </a:xfrm>
          <a:prstGeom prst="rect">
            <a:avLst/>
          </a:prstGeom>
          <a:noFill/>
          <a:ln w="9525">
            <a:noFill/>
            <a:miter lim="800000"/>
            <a:headEnd/>
            <a:tailEnd/>
          </a:ln>
        </p:spPr>
        <p:txBody>
          <a:bodyPr>
            <a:spAutoFit/>
          </a:bodyPr>
          <a:lstStyle/>
          <a:p>
            <a:pPr algn="ctr"/>
            <a:r>
              <a:rPr lang="en-GB" sz="2000">
                <a:solidFill>
                  <a:srgbClr val="FF0000"/>
                </a:solidFill>
              </a:rPr>
              <a:t>This gives the children ownership of their work and allows them to have somewhere to experiment and play with a range of techniques and mediums.</a:t>
            </a:r>
          </a:p>
        </p:txBody>
      </p:sp>
      <p:sp>
        <p:nvSpPr>
          <p:cNvPr id="13320" name="TextBox 6"/>
          <p:cNvSpPr txBox="1">
            <a:spLocks noChangeArrowheads="1"/>
          </p:cNvSpPr>
          <p:nvPr/>
        </p:nvSpPr>
        <p:spPr bwMode="auto">
          <a:xfrm>
            <a:off x="214313" y="5286375"/>
            <a:ext cx="4000500" cy="1016000"/>
          </a:xfrm>
          <a:prstGeom prst="rect">
            <a:avLst/>
          </a:prstGeom>
          <a:noFill/>
          <a:ln w="9525">
            <a:noFill/>
            <a:miter lim="800000"/>
            <a:headEnd/>
            <a:tailEnd/>
          </a:ln>
        </p:spPr>
        <p:txBody>
          <a:bodyPr>
            <a:spAutoFit/>
          </a:bodyPr>
          <a:lstStyle/>
          <a:p>
            <a:pPr algn="ctr"/>
            <a:r>
              <a:rPr lang="en-GB" sz="2000"/>
              <a:t>The sketchbook can also be a good tool for monitoring children’s progression and development.</a:t>
            </a:r>
          </a:p>
        </p:txBody>
      </p:sp>
      <p:pic>
        <p:nvPicPr>
          <p:cNvPr id="13321" name="Picture 6" descr="http://www.wmbhoyt.com/media/sketchbook/sketchbook.jpg"/>
          <p:cNvPicPr>
            <a:picLocks noChangeAspect="1" noChangeArrowheads="1"/>
          </p:cNvPicPr>
          <p:nvPr/>
        </p:nvPicPr>
        <p:blipFill>
          <a:blip r:embed="rId3" cstate="print"/>
          <a:srcRect/>
          <a:stretch>
            <a:fillRect/>
          </a:stretch>
        </p:blipFill>
        <p:spPr bwMode="auto">
          <a:xfrm>
            <a:off x="5072063" y="4286250"/>
            <a:ext cx="3643312" cy="2376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8" descr="http://www.globalmama.com/wp-content/uploads/2009/04/observational_drawing-ink.jpg"/>
          <p:cNvPicPr>
            <a:picLocks noChangeAspect="1" noChangeArrowheads="1"/>
          </p:cNvPicPr>
          <p:nvPr/>
        </p:nvPicPr>
        <p:blipFill>
          <a:blip r:embed="rId2" cstate="print"/>
          <a:srcRect/>
          <a:stretch>
            <a:fillRect/>
          </a:stretch>
        </p:blipFill>
        <p:spPr bwMode="auto">
          <a:xfrm>
            <a:off x="3286125" y="3214688"/>
            <a:ext cx="3051175" cy="2422525"/>
          </a:xfrm>
          <a:prstGeom prst="rect">
            <a:avLst/>
          </a:prstGeom>
          <a:noFill/>
          <a:ln w="9525">
            <a:noFill/>
            <a:miter lim="800000"/>
            <a:headEnd/>
            <a:tailEnd/>
          </a:ln>
        </p:spPr>
      </p:pic>
      <p:pic>
        <p:nvPicPr>
          <p:cNvPr id="14339" name="Picture 6" descr="http://www.nyewood-inf.w-sussex.sch.uk/images/07-10-2003/Observational%20drawing%20vegetable%20plot.JPG"/>
          <p:cNvPicPr>
            <a:picLocks noChangeAspect="1" noChangeArrowheads="1"/>
          </p:cNvPicPr>
          <p:nvPr/>
        </p:nvPicPr>
        <p:blipFill>
          <a:blip r:embed="rId3" cstate="print"/>
          <a:srcRect/>
          <a:stretch>
            <a:fillRect/>
          </a:stretch>
        </p:blipFill>
        <p:spPr bwMode="auto">
          <a:xfrm>
            <a:off x="6643688" y="214313"/>
            <a:ext cx="2305050" cy="3073400"/>
          </a:xfrm>
          <a:prstGeom prst="rect">
            <a:avLst/>
          </a:prstGeom>
          <a:noFill/>
          <a:ln w="9525">
            <a:noFill/>
            <a:miter lim="800000"/>
            <a:headEnd/>
            <a:tailEnd/>
          </a:ln>
        </p:spPr>
      </p:pic>
      <p:pic>
        <p:nvPicPr>
          <p:cNvPr id="14340" name="Picture 4" descr="See full size image">
            <a:hlinkClick r:id="rId4"/>
          </p:cNvPr>
          <p:cNvPicPr>
            <a:picLocks noChangeAspect="1" noChangeArrowheads="1"/>
          </p:cNvPicPr>
          <p:nvPr/>
        </p:nvPicPr>
        <p:blipFill>
          <a:blip r:embed="rId5" cstate="print"/>
          <a:srcRect/>
          <a:stretch>
            <a:fillRect/>
          </a:stretch>
        </p:blipFill>
        <p:spPr bwMode="auto">
          <a:xfrm>
            <a:off x="142875" y="214313"/>
            <a:ext cx="2071688" cy="3929062"/>
          </a:xfrm>
          <a:prstGeom prst="rect">
            <a:avLst/>
          </a:prstGeom>
          <a:noFill/>
          <a:ln w="9525">
            <a:noFill/>
            <a:miter lim="800000"/>
            <a:headEnd/>
            <a:tailEnd/>
          </a:ln>
        </p:spPr>
      </p:pic>
      <p:sp>
        <p:nvSpPr>
          <p:cNvPr id="14341" name="Title 1"/>
          <p:cNvSpPr>
            <a:spLocks noGrp="1"/>
          </p:cNvSpPr>
          <p:nvPr>
            <p:ph type="title"/>
          </p:nvPr>
        </p:nvSpPr>
        <p:spPr>
          <a:xfrm>
            <a:off x="-1143000" y="0"/>
            <a:ext cx="8229600" cy="1143000"/>
          </a:xfrm>
        </p:spPr>
        <p:txBody>
          <a:bodyPr/>
          <a:lstStyle/>
          <a:p>
            <a:pPr eaLnBrk="1" hangingPunct="1"/>
            <a:r>
              <a:rPr lang="en-GB" smtClean="0">
                <a:solidFill>
                  <a:srgbClr val="FF0000"/>
                </a:solidFill>
              </a:rPr>
              <a:t>Observational Drawing</a:t>
            </a:r>
          </a:p>
        </p:txBody>
      </p:sp>
      <p:sp>
        <p:nvSpPr>
          <p:cNvPr id="14342" name="Content Placeholder 2"/>
          <p:cNvSpPr>
            <a:spLocks noGrp="1"/>
          </p:cNvSpPr>
          <p:nvPr>
            <p:ph idx="1"/>
          </p:nvPr>
        </p:nvSpPr>
        <p:spPr>
          <a:xfrm>
            <a:off x="2357438" y="1285875"/>
            <a:ext cx="4257675" cy="1614488"/>
          </a:xfrm>
        </p:spPr>
        <p:txBody>
          <a:bodyPr/>
          <a:lstStyle/>
          <a:p>
            <a:pPr algn="ctr" eaLnBrk="1" hangingPunct="1">
              <a:buFont typeface="Arial" pitchFamily="34" charset="0"/>
              <a:buNone/>
            </a:pPr>
            <a:r>
              <a:rPr lang="en-GB" sz="2400" smtClean="0"/>
              <a:t>Observational drawing is perhaps one of the most common drawing activities in school. </a:t>
            </a:r>
          </a:p>
        </p:txBody>
      </p:sp>
      <p:sp>
        <p:nvSpPr>
          <p:cNvPr id="14343" name="TextBox 3"/>
          <p:cNvSpPr txBox="1">
            <a:spLocks noChangeArrowheads="1"/>
          </p:cNvSpPr>
          <p:nvPr/>
        </p:nvSpPr>
        <p:spPr bwMode="auto">
          <a:xfrm>
            <a:off x="1143000" y="3500438"/>
            <a:ext cx="2214563" cy="646112"/>
          </a:xfrm>
          <a:prstGeom prst="rect">
            <a:avLst/>
          </a:prstGeom>
          <a:noFill/>
          <a:ln w="9525">
            <a:noFill/>
            <a:miter lim="800000"/>
            <a:headEnd/>
            <a:tailEnd/>
          </a:ln>
        </p:spPr>
        <p:txBody>
          <a:bodyPr>
            <a:spAutoFit/>
          </a:bodyPr>
          <a:lstStyle/>
          <a:p>
            <a:pPr algn="ctr"/>
            <a:r>
              <a:rPr lang="en-GB">
                <a:solidFill>
                  <a:srgbClr val="FF0000"/>
                </a:solidFill>
              </a:rPr>
              <a:t>This can be of whole objects.</a:t>
            </a:r>
          </a:p>
        </p:txBody>
      </p:sp>
      <p:sp>
        <p:nvSpPr>
          <p:cNvPr id="14344" name="TextBox 4"/>
          <p:cNvSpPr txBox="1">
            <a:spLocks noChangeArrowheads="1"/>
          </p:cNvSpPr>
          <p:nvPr/>
        </p:nvSpPr>
        <p:spPr bwMode="auto">
          <a:xfrm>
            <a:off x="6429375" y="4500563"/>
            <a:ext cx="2286000" cy="646112"/>
          </a:xfrm>
          <a:prstGeom prst="rect">
            <a:avLst/>
          </a:prstGeom>
          <a:noFill/>
          <a:ln w="9525">
            <a:noFill/>
            <a:miter lim="800000"/>
            <a:headEnd/>
            <a:tailEnd/>
          </a:ln>
        </p:spPr>
        <p:txBody>
          <a:bodyPr>
            <a:spAutoFit/>
          </a:bodyPr>
          <a:lstStyle/>
          <a:p>
            <a:pPr algn="ctr"/>
            <a:r>
              <a:rPr lang="en-GB">
                <a:solidFill>
                  <a:srgbClr val="FF0000"/>
                </a:solidFill>
              </a:rPr>
              <a:t>Or of small sections of objects.</a:t>
            </a:r>
          </a:p>
        </p:txBody>
      </p:sp>
      <p:sp>
        <p:nvSpPr>
          <p:cNvPr id="14345" name="TextBox 5"/>
          <p:cNvSpPr txBox="1">
            <a:spLocks noChangeArrowheads="1"/>
          </p:cNvSpPr>
          <p:nvPr/>
        </p:nvSpPr>
        <p:spPr bwMode="auto">
          <a:xfrm>
            <a:off x="5286375" y="5715000"/>
            <a:ext cx="3643313" cy="923925"/>
          </a:xfrm>
          <a:prstGeom prst="rect">
            <a:avLst/>
          </a:prstGeom>
          <a:noFill/>
          <a:ln w="9525">
            <a:noFill/>
            <a:miter lim="800000"/>
            <a:headEnd/>
            <a:tailEnd/>
          </a:ln>
        </p:spPr>
        <p:txBody>
          <a:bodyPr>
            <a:spAutoFit/>
          </a:bodyPr>
          <a:lstStyle/>
          <a:p>
            <a:pPr algn="ctr"/>
            <a:r>
              <a:rPr lang="en-GB"/>
              <a:t>This encourages children to look more closely at objects than they normally would.</a:t>
            </a:r>
          </a:p>
        </p:txBody>
      </p:sp>
      <p:pic>
        <p:nvPicPr>
          <p:cNvPr id="14346" name="Picture 10" descr="http://www.londonartcollege.co.uk/ya1kids/ya1-example.jpg"/>
          <p:cNvPicPr>
            <a:picLocks noChangeAspect="1" noChangeArrowheads="1"/>
          </p:cNvPicPr>
          <p:nvPr/>
        </p:nvPicPr>
        <p:blipFill>
          <a:blip r:embed="rId6" cstate="print"/>
          <a:srcRect l="17833" t="23250" r="45917" b="26854"/>
          <a:stretch>
            <a:fillRect/>
          </a:stretch>
        </p:blipFill>
        <p:spPr bwMode="auto">
          <a:xfrm>
            <a:off x="642938" y="4357688"/>
            <a:ext cx="2071687"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0" name="Rectangle 30"/>
          <p:cNvSpPr>
            <a:spLocks noGrp="1"/>
          </p:cNvSpPr>
          <p:nvPr>
            <p:ph type="title"/>
          </p:nvPr>
        </p:nvSpPr>
        <p:spPr>
          <a:xfrm>
            <a:off x="323850" y="0"/>
            <a:ext cx="8229600" cy="1143000"/>
          </a:xfrm>
        </p:spPr>
        <p:txBody>
          <a:bodyPr/>
          <a:lstStyle/>
          <a:p>
            <a:r>
              <a:rPr lang="en-GB" smtClean="0"/>
              <a:t>Painting</a:t>
            </a:r>
          </a:p>
        </p:txBody>
      </p:sp>
      <p:pic>
        <p:nvPicPr>
          <p:cNvPr id="30746" name="Picture 26" descr="ePs_Newspaper%2520from%2520your%2520date%2520of%2520birth">
            <a:hlinkClick r:id="rId2"/>
          </p:cNvPr>
          <p:cNvPicPr>
            <a:picLocks noChangeAspect="1" noChangeArrowheads="1"/>
          </p:cNvPicPr>
          <p:nvPr>
            <p:ph sz="half" idx="1"/>
          </p:nvPr>
        </p:nvPicPr>
        <p:blipFill>
          <a:blip r:embed="rId3" cstate="print"/>
          <a:srcRect/>
          <a:stretch>
            <a:fillRect/>
          </a:stretch>
        </p:blipFill>
        <p:spPr>
          <a:xfrm>
            <a:off x="179388" y="3213100"/>
            <a:ext cx="1143000" cy="1009650"/>
          </a:xfrm>
        </p:spPr>
      </p:pic>
      <p:sp>
        <p:nvSpPr>
          <p:cNvPr id="30724" name="Rectangle 4"/>
          <p:cNvSpPr>
            <a:spLocks noChangeArrowheads="1"/>
          </p:cNvSpPr>
          <p:nvPr/>
        </p:nvSpPr>
        <p:spPr bwMode="auto">
          <a:xfrm>
            <a:off x="107950" y="1125538"/>
            <a:ext cx="4895850" cy="1465262"/>
          </a:xfrm>
          <a:prstGeom prst="rect">
            <a:avLst/>
          </a:prstGeom>
          <a:noFill/>
          <a:ln w="9525">
            <a:noFill/>
            <a:miter lim="800000"/>
            <a:headEnd/>
            <a:tailEnd/>
          </a:ln>
          <a:effectLst/>
        </p:spPr>
        <p:txBody>
          <a:bodyPr anchor="ctr">
            <a:spAutoFit/>
          </a:bodyPr>
          <a:lstStyle/>
          <a:p>
            <a:pPr eaLnBrk="0" hangingPunct="0"/>
            <a:r>
              <a:rPr lang="en-US" b="1"/>
              <a:t>Paint –</a:t>
            </a:r>
            <a:r>
              <a:rPr lang="en-US"/>
              <a:t> exploring the potential of paint as a techniques: splodging, squirting, painting. Different media made available for exploring the paint e.g. toy car, feathers, sponges, pipe-cleaners, cotton buds, fingers, etc. </a:t>
            </a:r>
          </a:p>
        </p:txBody>
      </p:sp>
      <p:pic>
        <p:nvPicPr>
          <p:cNvPr id="30733" name="Picture 13" descr="245005863_f2c8ce7804"/>
          <p:cNvPicPr>
            <a:picLocks noChangeAspect="1" noChangeArrowheads="1"/>
          </p:cNvPicPr>
          <p:nvPr/>
        </p:nvPicPr>
        <p:blipFill>
          <a:blip r:embed="rId4" cstate="print"/>
          <a:srcRect/>
          <a:stretch>
            <a:fillRect/>
          </a:stretch>
        </p:blipFill>
        <p:spPr bwMode="auto">
          <a:xfrm>
            <a:off x="5795963" y="620713"/>
            <a:ext cx="2314575" cy="2189162"/>
          </a:xfrm>
          <a:prstGeom prst="rect">
            <a:avLst/>
          </a:prstGeom>
          <a:noFill/>
        </p:spPr>
      </p:pic>
      <p:pic>
        <p:nvPicPr>
          <p:cNvPr id="30735" name="Picture 15" descr="sponges">
            <a:hlinkClick r:id="rId5"/>
          </p:cNvPr>
          <p:cNvPicPr>
            <a:picLocks noChangeAspect="1" noChangeArrowheads="1"/>
          </p:cNvPicPr>
          <p:nvPr/>
        </p:nvPicPr>
        <p:blipFill>
          <a:blip r:embed="rId6" cstate="print"/>
          <a:srcRect/>
          <a:stretch>
            <a:fillRect/>
          </a:stretch>
        </p:blipFill>
        <p:spPr bwMode="auto">
          <a:xfrm>
            <a:off x="179388" y="5516563"/>
            <a:ext cx="1181100" cy="1181100"/>
          </a:xfrm>
          <a:prstGeom prst="rect">
            <a:avLst/>
          </a:prstGeom>
          <a:noFill/>
        </p:spPr>
      </p:pic>
      <p:pic>
        <p:nvPicPr>
          <p:cNvPr id="30737" name="Picture 17" descr="1226706991NtVmtC6">
            <a:hlinkClick r:id="rId7"/>
          </p:cNvPr>
          <p:cNvPicPr>
            <a:picLocks noChangeAspect="1" noChangeArrowheads="1"/>
          </p:cNvPicPr>
          <p:nvPr/>
        </p:nvPicPr>
        <p:blipFill>
          <a:blip r:embed="rId8" cstate="print"/>
          <a:srcRect/>
          <a:stretch>
            <a:fillRect/>
          </a:stretch>
        </p:blipFill>
        <p:spPr bwMode="auto">
          <a:xfrm>
            <a:off x="1979613" y="4941888"/>
            <a:ext cx="1560512" cy="1616075"/>
          </a:xfrm>
          <a:prstGeom prst="rect">
            <a:avLst/>
          </a:prstGeom>
          <a:noFill/>
        </p:spPr>
      </p:pic>
      <p:pic>
        <p:nvPicPr>
          <p:cNvPr id="30739" name="Picture 19" descr="Car Painting">
            <a:hlinkClick r:id="rId9" tooltip="Click to view larger image"/>
          </p:cNvPr>
          <p:cNvPicPr>
            <a:picLocks noChangeAspect="1" noChangeArrowheads="1"/>
          </p:cNvPicPr>
          <p:nvPr/>
        </p:nvPicPr>
        <p:blipFill>
          <a:blip r:embed="rId10" cstate="print"/>
          <a:srcRect/>
          <a:stretch>
            <a:fillRect/>
          </a:stretch>
        </p:blipFill>
        <p:spPr bwMode="auto">
          <a:xfrm>
            <a:off x="6516688" y="5037138"/>
            <a:ext cx="2471737" cy="1643062"/>
          </a:xfrm>
          <a:prstGeom prst="rect">
            <a:avLst/>
          </a:prstGeom>
          <a:noFill/>
        </p:spPr>
      </p:pic>
      <p:pic>
        <p:nvPicPr>
          <p:cNvPr id="30741" name="Picture 21" descr="feathers"/>
          <p:cNvPicPr>
            <a:picLocks noChangeAspect="1" noChangeArrowheads="1"/>
          </p:cNvPicPr>
          <p:nvPr/>
        </p:nvPicPr>
        <p:blipFill>
          <a:blip r:embed="rId11" cstate="print"/>
          <a:srcRect/>
          <a:stretch>
            <a:fillRect/>
          </a:stretch>
        </p:blipFill>
        <p:spPr bwMode="auto">
          <a:xfrm>
            <a:off x="323850" y="3860800"/>
            <a:ext cx="1584325" cy="1584325"/>
          </a:xfrm>
          <a:prstGeom prst="rect">
            <a:avLst/>
          </a:prstGeom>
          <a:noFill/>
        </p:spPr>
      </p:pic>
      <p:pic>
        <p:nvPicPr>
          <p:cNvPr id="30743" name="Picture 23" descr="chenilles"/>
          <p:cNvPicPr>
            <a:picLocks noChangeAspect="1" noChangeArrowheads="1"/>
          </p:cNvPicPr>
          <p:nvPr/>
        </p:nvPicPr>
        <p:blipFill>
          <a:blip r:embed="rId12" cstate="print"/>
          <a:srcRect/>
          <a:stretch>
            <a:fillRect/>
          </a:stretch>
        </p:blipFill>
        <p:spPr bwMode="auto">
          <a:xfrm>
            <a:off x="3851275" y="4724400"/>
            <a:ext cx="1854200" cy="1854200"/>
          </a:xfrm>
          <a:prstGeom prst="rect">
            <a:avLst/>
          </a:prstGeom>
          <a:noFill/>
        </p:spPr>
      </p:pic>
      <p:sp>
        <p:nvSpPr>
          <p:cNvPr id="30744" name="Text Box 24"/>
          <p:cNvSpPr txBox="1">
            <a:spLocks noChangeArrowheads="1"/>
          </p:cNvSpPr>
          <p:nvPr/>
        </p:nvSpPr>
        <p:spPr bwMode="auto">
          <a:xfrm>
            <a:off x="4284663" y="2852738"/>
            <a:ext cx="3743325" cy="2289175"/>
          </a:xfrm>
          <a:prstGeom prst="rect">
            <a:avLst/>
          </a:prstGeom>
          <a:noFill/>
          <a:ln w="9525">
            <a:noFill/>
            <a:miter lim="800000"/>
            <a:headEnd/>
            <a:tailEnd/>
          </a:ln>
          <a:effectLst/>
        </p:spPr>
        <p:txBody>
          <a:bodyPr>
            <a:spAutoFit/>
          </a:bodyPr>
          <a:lstStyle/>
          <a:p>
            <a:pPr>
              <a:spcBef>
                <a:spcPct val="50000"/>
              </a:spcBef>
            </a:pPr>
            <a:r>
              <a:rPr lang="en-GB" b="1"/>
              <a:t>Surfaces –</a:t>
            </a:r>
            <a:r>
              <a:rPr lang="en-GB"/>
              <a:t> explore the different surfaces and the affects they have on paint. This allows children to develop their repertoire of mediums and techniques e.g. newspaper, corrugated cardboard, tissue, handmade paper, plastic, foil, fabric,  </a:t>
            </a:r>
          </a:p>
        </p:txBody>
      </p:sp>
      <p:pic>
        <p:nvPicPr>
          <p:cNvPr id="30749" name="Picture 29" descr="GDayCardboardRoll"/>
          <p:cNvPicPr>
            <a:picLocks noChangeAspect="1" noChangeArrowheads="1"/>
          </p:cNvPicPr>
          <p:nvPr>
            <p:ph sz="half" idx="2"/>
          </p:nvPr>
        </p:nvPicPr>
        <p:blipFill>
          <a:blip r:embed="rId13" cstate="print"/>
          <a:srcRect/>
          <a:stretch>
            <a:fillRect/>
          </a:stretch>
        </p:blipFill>
        <p:spPr>
          <a:xfrm>
            <a:off x="2051050" y="2781300"/>
            <a:ext cx="2016125" cy="1516063"/>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a:xfrm>
            <a:off x="323850" y="0"/>
            <a:ext cx="8229600" cy="1143000"/>
          </a:xfrm>
        </p:spPr>
        <p:txBody>
          <a:bodyPr/>
          <a:lstStyle/>
          <a:p>
            <a:r>
              <a:rPr lang="en-GB" smtClean="0"/>
              <a:t>Colour Theory </a:t>
            </a:r>
          </a:p>
        </p:txBody>
      </p:sp>
      <p:pic>
        <p:nvPicPr>
          <p:cNvPr id="28676" name="Picture 4"/>
          <p:cNvPicPr>
            <a:picLocks noChangeAspect="1" noChangeArrowheads="1"/>
          </p:cNvPicPr>
          <p:nvPr>
            <p:ph sz="half" idx="1"/>
          </p:nvPr>
        </p:nvPicPr>
        <p:blipFill>
          <a:blip r:embed="rId2" cstate="print"/>
          <a:srcRect/>
          <a:stretch>
            <a:fillRect/>
          </a:stretch>
        </p:blipFill>
        <p:spPr>
          <a:xfrm>
            <a:off x="179388" y="3573463"/>
            <a:ext cx="4038600" cy="3111500"/>
          </a:xfrm>
          <a:noFill/>
          <a:ln/>
        </p:spPr>
      </p:pic>
      <p:graphicFrame>
        <p:nvGraphicFramePr>
          <p:cNvPr id="28741" name="Group 69"/>
          <p:cNvGraphicFramePr>
            <a:graphicFrameLocks noGrp="1"/>
          </p:cNvGraphicFramePr>
          <p:nvPr>
            <p:ph sz="quarter" idx="2"/>
          </p:nvPr>
        </p:nvGraphicFramePr>
        <p:xfrm>
          <a:off x="395288" y="836613"/>
          <a:ext cx="8640762" cy="4065588"/>
        </p:xfrm>
        <a:graphic>
          <a:graphicData uri="http://schemas.openxmlformats.org/drawingml/2006/table">
            <a:tbl>
              <a:tblPr/>
              <a:tblGrid>
                <a:gridCol w="8640762"/>
              </a:tblGrid>
              <a:tr h="4065588">
                <a:tc>
                  <a:txBody>
                    <a:bodyPr/>
                    <a:lstStyle/>
                    <a:p>
                      <a:pPr marL="342900" marR="0" lvl="0" indent="-342900" algn="l" defTabSz="914400" rtl="0" eaLnBrk="0" fontAlgn="base" latinLnBrk="0" hangingPunct="0">
                        <a:lnSpc>
                          <a:spcPct val="100000"/>
                        </a:lnSpc>
                        <a:spcBef>
                          <a:spcPct val="0"/>
                        </a:spcBef>
                        <a:spcAft>
                          <a:spcPct val="0"/>
                        </a:spcAft>
                        <a:buClrTx/>
                        <a:buSzTx/>
                        <a:buFontTx/>
                        <a:buChar char="•"/>
                        <a:tabLst/>
                      </a:pPr>
                      <a:endParaRPr kumimoji="0" lang="en-GB" sz="1600" b="0" i="0" u="none" strike="noStrike" cap="none" normalizeH="0" baseline="0" smtClean="0">
                        <a:ln>
                          <a:noFill/>
                        </a:ln>
                        <a:solidFill>
                          <a:schemeClr val="tx1"/>
                        </a:solidFill>
                        <a:effectLst/>
                        <a:latin typeface="Calibri" pitchFamily="34" charset="0"/>
                      </a:endParaRP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pPr>
                      <a:r>
                        <a:rPr kumimoji="0" lang="en-GB" sz="1600" b="0" i="1" u="none" strike="noStrike" cap="none" normalizeH="0" baseline="0" smtClean="0">
                          <a:ln>
                            <a:noFill/>
                          </a:ln>
                          <a:solidFill>
                            <a:schemeClr val="tx1"/>
                          </a:solidFill>
                          <a:effectLst/>
                          <a:latin typeface="Calibri" pitchFamily="34" charset="0"/>
                        </a:rPr>
                        <a:t>The basic principles of one colour theorists work is introduced here; the colour wheel described by Johannes Itten in his book 'The Art of Colour'.</a:t>
                      </a:r>
                      <a:br>
                        <a:rPr kumimoji="0" lang="en-GB" sz="1600" b="0" i="1" u="none" strike="noStrike" cap="none" normalizeH="0" baseline="0" smtClean="0">
                          <a:ln>
                            <a:noFill/>
                          </a:ln>
                          <a:solidFill>
                            <a:schemeClr val="tx1"/>
                          </a:solidFill>
                          <a:effectLst/>
                          <a:latin typeface="Calibri" pitchFamily="34" charset="0"/>
                        </a:rPr>
                      </a:br>
                      <a:r>
                        <a:rPr kumimoji="0" lang="en-GB" sz="1600" b="0" i="1" u="none" strike="noStrike" cap="none" normalizeH="0" baseline="0" smtClean="0">
                          <a:ln>
                            <a:noFill/>
                          </a:ln>
                          <a:solidFill>
                            <a:schemeClr val="tx1"/>
                          </a:solidFill>
                          <a:effectLst/>
                          <a:latin typeface="Calibri" pitchFamily="34" charset="0"/>
                        </a:rPr>
                        <a:t/>
                      </a:r>
                      <a:br>
                        <a:rPr kumimoji="0" lang="en-GB" sz="1600" b="0" i="1" u="none" strike="noStrike" cap="none" normalizeH="0" baseline="0" smtClean="0">
                          <a:ln>
                            <a:noFill/>
                          </a:ln>
                          <a:solidFill>
                            <a:schemeClr val="tx1"/>
                          </a:solidFill>
                          <a:effectLst/>
                          <a:latin typeface="Calibri" pitchFamily="34" charset="0"/>
                        </a:rPr>
                      </a:br>
                      <a:r>
                        <a:rPr kumimoji="0" lang="en-GB" sz="1600" b="0" i="1" u="none" strike="noStrike" cap="none" normalizeH="0" baseline="0" smtClean="0">
                          <a:ln>
                            <a:noFill/>
                          </a:ln>
                          <a:solidFill>
                            <a:schemeClr val="tx1"/>
                          </a:solidFill>
                          <a:effectLst/>
                          <a:latin typeface="Calibri" pitchFamily="34" charset="0"/>
                        </a:rPr>
                        <a:t>The colour wheel is a guide to how colours mix. Colours on opposite sides of the colour wheel are called complementary colours. The primary colours are yellow, red and blue. The secondary colours are green, violet and orange. </a:t>
                      </a: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pPr>
                      <a:r>
                        <a:rPr kumimoji="0" lang="en-GB" sz="1600" b="0" i="1" u="none" strike="noStrike" cap="none" normalizeH="0" baseline="0" smtClean="0">
                          <a:ln>
                            <a:noFill/>
                          </a:ln>
                          <a:solidFill>
                            <a:schemeClr val="tx1"/>
                          </a:solidFill>
                          <a:effectLst/>
                          <a:latin typeface="Calibri" pitchFamily="34" charset="0"/>
                        </a:rPr>
                        <a:t>The tertiary colours are the browns. Children can soon discover that by mixing yellow, red and blue together in different combinations they will make many kinds of brown. </a:t>
                      </a:r>
                    </a:p>
                    <a:p>
                      <a:pPr marL="342900" marR="0" lvl="0" indent="-342900" algn="l" defTabSz="914400" rtl="0" eaLnBrk="0" fontAlgn="base" latinLnBrk="0" hangingPunct="0">
                        <a:lnSpc>
                          <a:spcPct val="100000"/>
                        </a:lnSpc>
                        <a:spcBef>
                          <a:spcPct val="20000"/>
                        </a:spcBef>
                        <a:spcAft>
                          <a:spcPct val="0"/>
                        </a:spcAft>
                        <a:buClrTx/>
                        <a:buSzTx/>
                        <a:buFont typeface="Arial" pitchFamily="34" charset="0"/>
                        <a:buNone/>
                        <a:tabLst/>
                      </a:pPr>
                      <a:r>
                        <a:rPr kumimoji="0" lang="en-GB" sz="1600" b="0" i="1" u="none" strike="noStrike" cap="none" normalizeH="0" baseline="0" smtClean="0">
                          <a:ln>
                            <a:noFill/>
                          </a:ln>
                          <a:solidFill>
                            <a:schemeClr val="tx1"/>
                          </a:solidFill>
                          <a:effectLst/>
                          <a:latin typeface="Calibri" pitchFamily="34" charset="0"/>
                        </a:rPr>
                        <a:t>To darken a colour without using black add a little of the colour on the opposite side of the wheel.</a:t>
                      </a:r>
                    </a:p>
                    <a:p>
                      <a:pPr marL="342900" marR="0" lvl="0" indent="-342900" algn="l" defTabSz="914400" rtl="0" eaLnBrk="0" fontAlgn="base" latinLnBrk="0" hangingPunct="0">
                        <a:lnSpc>
                          <a:spcPct val="100000"/>
                        </a:lnSpc>
                        <a:spcBef>
                          <a:spcPct val="0"/>
                        </a:spcBef>
                        <a:spcAft>
                          <a:spcPct val="0"/>
                        </a:spcAft>
                        <a:buClrTx/>
                        <a:buSzTx/>
                        <a:buFontTx/>
                        <a:buNone/>
                        <a:tabLst/>
                      </a:pPr>
                      <a:endParaRPr kumimoji="0" lang="en-US" sz="1600" b="0" i="1" u="none" strike="noStrike" cap="none" normalizeH="0" baseline="0" smtClean="0">
                        <a:ln>
                          <a:noFill/>
                        </a:ln>
                        <a:solidFill>
                          <a:srgbClr val="000000"/>
                        </a:solidFill>
                        <a:effectLst/>
                        <a:latin typeface="Calibri" pitchFamily="34" charset="0"/>
                        <a:ea typeface="SassoonPrimaryInfant"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endParaRPr kumimoji="0" lang="en-US" sz="2000" b="0" i="1" u="none" strike="noStrike" cap="none" normalizeH="0" baseline="0" smtClean="0">
                        <a:ln>
                          <a:noFill/>
                        </a:ln>
                        <a:solidFill>
                          <a:schemeClr val="tx1"/>
                        </a:solidFill>
                        <a:effectLst/>
                        <a:latin typeface="Calibri"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28714" name="Picture 42" descr="0070017"/>
          <p:cNvPicPr>
            <a:picLocks noChangeAspect="1" noChangeArrowheads="1"/>
          </p:cNvPicPr>
          <p:nvPr>
            <p:ph sz="quarter" idx="3"/>
          </p:nvPr>
        </p:nvPicPr>
        <p:blipFill>
          <a:blip r:embed="rId3" cstate="print"/>
          <a:srcRect/>
          <a:stretch>
            <a:fillRect/>
          </a:stretch>
        </p:blipFill>
        <p:spPr>
          <a:xfrm>
            <a:off x="6516688" y="4508500"/>
            <a:ext cx="2252662" cy="2187575"/>
          </a:xfrm>
        </p:spPr>
      </p:pic>
      <p:sp>
        <p:nvSpPr>
          <p:cNvPr id="28742" name="Rectangle 70"/>
          <p:cNvSpPr>
            <a:spLocks noChangeArrowheads="1"/>
          </p:cNvSpPr>
          <p:nvPr/>
        </p:nvSpPr>
        <p:spPr bwMode="auto">
          <a:xfrm>
            <a:off x="4067175" y="3716338"/>
            <a:ext cx="4968875" cy="915987"/>
          </a:xfrm>
          <a:prstGeom prst="rect">
            <a:avLst/>
          </a:prstGeom>
          <a:noFill/>
          <a:ln w="9525">
            <a:noFill/>
            <a:miter lim="800000"/>
            <a:headEnd/>
            <a:tailEnd/>
          </a:ln>
          <a:effectLst/>
        </p:spPr>
        <p:txBody>
          <a:bodyPr anchor="ctr">
            <a:spAutoFit/>
          </a:bodyPr>
          <a:lstStyle/>
          <a:p>
            <a:pPr eaLnBrk="0" hangingPunct="0"/>
            <a:r>
              <a:rPr lang="en-US"/>
              <a:t>Children will need to develop a clear understanding of the way colours interact in a dynamic way.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p:txBody>
          <a:bodyPr/>
          <a:lstStyle/>
          <a:p>
            <a:r>
              <a:rPr lang="en-GB" smtClean="0"/>
              <a:t>Mixing colours in Key stage 1</a:t>
            </a:r>
          </a:p>
        </p:txBody>
      </p:sp>
      <p:sp>
        <p:nvSpPr>
          <p:cNvPr id="43012" name="Rectangle 4"/>
          <p:cNvSpPr>
            <a:spLocks noChangeArrowheads="1"/>
          </p:cNvSpPr>
          <p:nvPr/>
        </p:nvSpPr>
        <p:spPr bwMode="auto">
          <a:xfrm>
            <a:off x="107950" y="1349375"/>
            <a:ext cx="4032250" cy="2432050"/>
          </a:xfrm>
          <a:prstGeom prst="rect">
            <a:avLst/>
          </a:prstGeom>
          <a:noFill/>
          <a:ln w="9525">
            <a:noFill/>
            <a:miter lim="800000"/>
            <a:headEnd/>
            <a:tailEnd/>
          </a:ln>
          <a:effectLst/>
        </p:spPr>
        <p:txBody>
          <a:bodyPr anchor="ctr">
            <a:spAutoFit/>
          </a:bodyPr>
          <a:lstStyle/>
          <a:p>
            <a:r>
              <a:rPr lang="en-US" sz="1400" b="1"/>
              <a:t>Basic colour mixing skills.</a:t>
            </a:r>
          </a:p>
          <a:p>
            <a:r>
              <a:rPr lang="en-US" sz="1400" b="1"/>
              <a:t>Let the children experiment</a:t>
            </a:r>
            <a:r>
              <a:rPr lang="en-US" sz="1400"/>
              <a:t>. Some children may simply enjoy mixing colours and not apply them to paper. You could </a:t>
            </a:r>
            <a:r>
              <a:rPr lang="en-US" sz="1400" b="1"/>
              <a:t>keep record</a:t>
            </a:r>
            <a:r>
              <a:rPr lang="en-US" sz="1400"/>
              <a:t> by placing a piece of paper onto the wet , mixed colours (a mono-print). </a:t>
            </a:r>
          </a:p>
          <a:p>
            <a:r>
              <a:rPr lang="en-US" sz="1400"/>
              <a:t>Show the children’s work </a:t>
            </a:r>
            <a:r>
              <a:rPr lang="en-US" sz="1400" b="1"/>
              <a:t>value</a:t>
            </a:r>
            <a:r>
              <a:rPr lang="en-US" sz="1400"/>
              <a:t> by keeping the colour mixing experiments for a display. </a:t>
            </a:r>
          </a:p>
          <a:p>
            <a:r>
              <a:rPr lang="en-US" sz="1400"/>
              <a:t>Discuss all the colours the children found. You could begin to describe colours like ‘moss‘or 'saffron‘ and refer to DIY colour swatches? </a:t>
            </a:r>
            <a:endParaRPr lang="en-US"/>
          </a:p>
        </p:txBody>
      </p:sp>
      <p:sp>
        <p:nvSpPr>
          <p:cNvPr id="43013" name="Rectangle 5"/>
          <p:cNvSpPr>
            <a:spLocks noChangeArrowheads="1"/>
          </p:cNvSpPr>
          <p:nvPr/>
        </p:nvSpPr>
        <p:spPr bwMode="auto">
          <a:xfrm>
            <a:off x="4427538" y="1412875"/>
            <a:ext cx="3889375" cy="1190625"/>
          </a:xfrm>
          <a:prstGeom prst="rect">
            <a:avLst/>
          </a:prstGeom>
          <a:noFill/>
          <a:ln w="9525">
            <a:noFill/>
            <a:miter lim="800000"/>
            <a:headEnd/>
            <a:tailEnd/>
          </a:ln>
          <a:effectLst/>
        </p:spPr>
        <p:txBody>
          <a:bodyPr anchor="ctr">
            <a:spAutoFit/>
          </a:bodyPr>
          <a:lstStyle/>
          <a:p>
            <a:pPr eaLnBrk="0" hangingPunct="0"/>
            <a:r>
              <a:rPr lang="en-US" b="1"/>
              <a:t>Keeping a colour 'diary'</a:t>
            </a:r>
            <a:r>
              <a:rPr lang="en-US"/>
              <a:t> is useful for children to reflect on the spectrum of colours the world is made up of.</a:t>
            </a:r>
          </a:p>
        </p:txBody>
      </p:sp>
      <p:pic>
        <p:nvPicPr>
          <p:cNvPr id="43014" name="Picture 6" descr="0070015"/>
          <p:cNvPicPr>
            <a:picLocks noChangeAspect="1" noChangeArrowheads="1"/>
          </p:cNvPicPr>
          <p:nvPr>
            <p:ph idx="1"/>
          </p:nvPr>
        </p:nvPicPr>
        <p:blipFill>
          <a:blip r:embed="rId2" cstate="print"/>
          <a:srcRect/>
          <a:stretch>
            <a:fillRect/>
          </a:stretch>
        </p:blipFill>
        <p:spPr>
          <a:xfrm>
            <a:off x="4427538" y="2708275"/>
            <a:ext cx="4033837" cy="2606675"/>
          </a:xfrm>
        </p:spPr>
      </p:pic>
      <p:sp>
        <p:nvSpPr>
          <p:cNvPr id="43016" name="Rectangle 8"/>
          <p:cNvSpPr>
            <a:spLocks noChangeArrowheads="1"/>
          </p:cNvSpPr>
          <p:nvPr/>
        </p:nvSpPr>
        <p:spPr bwMode="auto">
          <a:xfrm>
            <a:off x="323850" y="5300663"/>
            <a:ext cx="4895850" cy="1368425"/>
          </a:xfrm>
          <a:prstGeom prst="rect">
            <a:avLst/>
          </a:prstGeom>
          <a:noFill/>
          <a:ln w="9525">
            <a:noFill/>
            <a:miter lim="800000"/>
            <a:headEnd/>
            <a:tailEnd/>
          </a:ln>
          <a:effectLst/>
        </p:spPr>
        <p:txBody>
          <a:bodyPr>
            <a:spAutoFit/>
          </a:bodyPr>
          <a:lstStyle/>
          <a:p>
            <a:r>
              <a:rPr lang="en-US" sz="1400" b="1"/>
              <a:t>Encourage accidents and chance results</a:t>
            </a:r>
            <a:r>
              <a:rPr lang="en-US" sz="1400"/>
              <a:t> - Talk about how contaminating paints can turn into a muddy and undefined mess.  Although, there are times when subtle browns and dirty greys are appropriate. There are </a:t>
            </a:r>
            <a:r>
              <a:rPr lang="en-US" sz="1400" b="1"/>
              <a:t>other times when you want to encourage control</a:t>
            </a:r>
            <a:r>
              <a:rPr lang="en-US" sz="1400"/>
              <a:t>, so that your pupils can plan their work and improve their technique.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p:txBody>
          <a:bodyPr/>
          <a:lstStyle/>
          <a:p>
            <a:r>
              <a:rPr lang="en-GB" smtClean="0"/>
              <a:t>Mixing colours in Key stage 2</a:t>
            </a:r>
          </a:p>
        </p:txBody>
      </p:sp>
      <p:sp>
        <p:nvSpPr>
          <p:cNvPr id="45059" name="Rectangle 3"/>
          <p:cNvSpPr>
            <a:spLocks noGrp="1"/>
          </p:cNvSpPr>
          <p:nvPr>
            <p:ph type="body" sz="half" idx="1"/>
          </p:nvPr>
        </p:nvSpPr>
        <p:spPr/>
        <p:txBody>
          <a:bodyPr/>
          <a:lstStyle/>
          <a:p>
            <a:pPr>
              <a:lnSpc>
                <a:spcPct val="80000"/>
              </a:lnSpc>
            </a:pPr>
            <a:r>
              <a:rPr lang="en-GB" sz="1400" smtClean="0"/>
              <a:t>Continue to help children to become more aware of colour, and how it changes. Encourage children to keep a colour 'diary' which allows children to reflect on how objects in the environment change colour over time.</a:t>
            </a:r>
            <a:br>
              <a:rPr lang="en-GB" sz="1400" smtClean="0"/>
            </a:br>
            <a:endParaRPr lang="en-GB" sz="1400" smtClean="0"/>
          </a:p>
          <a:p>
            <a:pPr>
              <a:lnSpc>
                <a:spcPct val="80000"/>
              </a:lnSpc>
            </a:pPr>
            <a:r>
              <a:rPr lang="en-GB" sz="1400" smtClean="0"/>
              <a:t>Children could observe and record the changing colours of a tree in school over two months, take photos and compare the colours they have mixed. For upper key stage 2 this will allow the children to become sensitive to subtle changes in colour.</a:t>
            </a:r>
          </a:p>
          <a:p>
            <a:pPr>
              <a:lnSpc>
                <a:spcPct val="80000"/>
              </a:lnSpc>
            </a:pPr>
            <a:r>
              <a:rPr lang="en-GB" sz="1400" smtClean="0"/>
              <a:t>For example, the colour of metal as it rusts; the colour of food as it rots; the colour of flowers as they die, the colour of fruit as it ripens, the colour of peppers as they age, the colours of the sky as day turns through dusk into night, the colours of a landscape view (for example, a hillside or mountain) as day turns through dusk to night, the colour of food as it cooks, colour changes as one chemical solution is added to another.  (Cross-curricular links with Science.)</a:t>
            </a:r>
          </a:p>
        </p:txBody>
      </p:sp>
      <p:pic>
        <p:nvPicPr>
          <p:cNvPr id="45062" name="Picture 6" descr="image from unit"/>
          <p:cNvPicPr>
            <a:picLocks noChangeAspect="1" noChangeArrowheads="1"/>
          </p:cNvPicPr>
          <p:nvPr>
            <p:ph sz="half" idx="2"/>
          </p:nvPr>
        </p:nvPicPr>
        <p:blipFill>
          <a:blip r:embed="rId2" cstate="print"/>
          <a:srcRect/>
          <a:stretch>
            <a:fillRect/>
          </a:stretch>
        </p:blipFill>
        <p:spPr>
          <a:xfrm>
            <a:off x="4822825" y="1341438"/>
            <a:ext cx="3421063" cy="4895850"/>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GB" smtClean="0"/>
              <a:t>Websites</a:t>
            </a:r>
          </a:p>
        </p:txBody>
      </p:sp>
      <p:sp>
        <p:nvSpPr>
          <p:cNvPr id="36867" name="Rectangle 3"/>
          <p:cNvSpPr>
            <a:spLocks noGrp="1"/>
          </p:cNvSpPr>
          <p:nvPr>
            <p:ph type="body" idx="1"/>
          </p:nvPr>
        </p:nvSpPr>
        <p:spPr>
          <a:xfrm>
            <a:off x="323850" y="1196975"/>
            <a:ext cx="8229600" cy="4525963"/>
          </a:xfrm>
        </p:spPr>
        <p:txBody>
          <a:bodyPr/>
          <a:lstStyle/>
          <a:p>
            <a:r>
              <a:rPr lang="en-GB" sz="2800" smtClean="0">
                <a:hlinkClick r:id="rId2"/>
              </a:rPr>
              <a:t>http://www.nsead.org</a:t>
            </a:r>
            <a:endParaRPr lang="en-GB" sz="2800" smtClean="0"/>
          </a:p>
          <a:p>
            <a:r>
              <a:rPr lang="en-GB" sz="2800" smtClean="0">
                <a:hlinkClick r:id="rId3"/>
              </a:rPr>
              <a:t>http://www.accessart.org.uk/</a:t>
            </a:r>
            <a:endParaRPr lang="en-GB" sz="2800" smtClean="0"/>
          </a:p>
          <a:p>
            <a:r>
              <a:rPr lang="en-GB" sz="2800" smtClean="0">
                <a:hlinkClick r:id="rId4"/>
              </a:rPr>
              <a:t>http://www.tate.org.uk/schoolsteachers/</a:t>
            </a:r>
            <a:endParaRPr lang="en-GB" sz="2800" smtClean="0"/>
          </a:p>
          <a:p>
            <a:r>
              <a:rPr lang="en-GB" sz="2800" smtClean="0">
                <a:hlinkClick r:id="rId5"/>
              </a:rPr>
              <a:t>http://www.npg.org.uk/learning/schools/primary-schools.php</a:t>
            </a:r>
            <a:endParaRPr lang="en-GB" sz="2800" smtClean="0"/>
          </a:p>
          <a:p>
            <a:r>
              <a:rPr lang="en-GB" sz="2800" smtClean="0">
                <a:hlinkClick r:id="rId6"/>
              </a:rPr>
              <a:t>http://www.arteducation.co.uk/</a:t>
            </a:r>
            <a:endParaRPr lang="en-GB" sz="2800" smtClean="0"/>
          </a:p>
          <a:p>
            <a:r>
              <a:rPr lang="en-GB" sz="2800" smtClean="0">
                <a:hlinkClick r:id="rId7"/>
              </a:rPr>
              <a:t>http://www.artteaching.co.uk/</a:t>
            </a:r>
            <a:r>
              <a:rPr lang="en-GB" sz="2800" smtClean="0"/>
              <a:t> (Secondary based, innovative ideas.)</a:t>
            </a:r>
          </a:p>
          <a:p>
            <a:r>
              <a:rPr lang="en-GB" sz="2800" smtClean="0"/>
              <a:t>Many great lesson ideas on Teachers TV.</a:t>
            </a:r>
          </a:p>
          <a:p>
            <a:endParaRPr lang="en-GB" sz="2800" smtClean="0"/>
          </a:p>
          <a:p>
            <a:endParaRPr lang="en-GB" sz="280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0" name="Rectangle 8"/>
          <p:cNvSpPr>
            <a:spLocks noGrp="1"/>
          </p:cNvSpPr>
          <p:nvPr>
            <p:ph type="title"/>
          </p:nvPr>
        </p:nvSpPr>
        <p:spPr/>
        <p:txBody>
          <a:bodyPr/>
          <a:lstStyle/>
          <a:p>
            <a:r>
              <a:rPr lang="en-GB" smtClean="0"/>
              <a:t>Artists</a:t>
            </a:r>
          </a:p>
        </p:txBody>
      </p:sp>
      <p:sp>
        <p:nvSpPr>
          <p:cNvPr id="38915" name="Rectangle 3"/>
          <p:cNvSpPr>
            <a:spLocks noGrp="1"/>
          </p:cNvSpPr>
          <p:nvPr>
            <p:ph type="body" sz="half" idx="1"/>
          </p:nvPr>
        </p:nvSpPr>
        <p:spPr>
          <a:xfrm>
            <a:off x="457200" y="1600200"/>
            <a:ext cx="8291513" cy="4525963"/>
          </a:xfrm>
        </p:spPr>
        <p:txBody>
          <a:bodyPr/>
          <a:lstStyle/>
          <a:p>
            <a:pPr>
              <a:buFont typeface="Arial" pitchFamily="34" charset="0"/>
              <a:buNone/>
            </a:pPr>
            <a:r>
              <a:rPr lang="en-GB" sz="2800" smtClean="0"/>
              <a:t>Suggested Artists to complement drawing units:</a:t>
            </a:r>
          </a:p>
          <a:p>
            <a:r>
              <a:rPr lang="en-GB" sz="2800" smtClean="0"/>
              <a:t>Laurie Lipton</a:t>
            </a:r>
          </a:p>
          <a:p>
            <a:r>
              <a:rPr lang="en-GB" sz="2800" smtClean="0"/>
              <a:t>Michelangelo</a:t>
            </a:r>
          </a:p>
          <a:p>
            <a:r>
              <a:rPr lang="en-GB" sz="2800" smtClean="0"/>
              <a:t>Raphael </a:t>
            </a:r>
          </a:p>
          <a:p>
            <a:r>
              <a:rPr lang="en-GB" sz="2800" smtClean="0"/>
              <a:t>Quentin Blake</a:t>
            </a:r>
          </a:p>
          <a:p>
            <a:r>
              <a:rPr lang="en-GB" sz="2800" smtClean="0"/>
              <a:t>W. H. Auden</a:t>
            </a:r>
          </a:p>
          <a:p>
            <a:r>
              <a:rPr lang="en-GB" sz="2800" smtClean="0"/>
              <a:t>Winslow Homer</a:t>
            </a:r>
          </a:p>
          <a:p>
            <a:r>
              <a:rPr lang="en-GB" sz="2800" smtClean="0"/>
              <a:t>Picasso or Turner sketchbooks</a:t>
            </a:r>
          </a:p>
          <a:p>
            <a:endParaRPr lang="en-GB" sz="2800" smtClean="0"/>
          </a:p>
        </p:txBody>
      </p:sp>
      <p:pic>
        <p:nvPicPr>
          <p:cNvPr id="38919" name="Picture 7" descr="blog_sept_quentinblake-764262"/>
          <p:cNvPicPr>
            <a:picLocks noChangeAspect="1" noChangeArrowheads="1"/>
          </p:cNvPicPr>
          <p:nvPr>
            <p:ph sz="half" idx="2"/>
          </p:nvPr>
        </p:nvPicPr>
        <p:blipFill>
          <a:blip r:embed="rId2" cstate="print"/>
          <a:srcRect/>
          <a:stretch>
            <a:fillRect/>
          </a:stretch>
        </p:blipFill>
        <p:spPr>
          <a:xfrm>
            <a:off x="6227763" y="3357563"/>
            <a:ext cx="2803525" cy="3311525"/>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7" descr="http://1.bp.blogspot.com/_d1KNz7eW1wo/Sudo3EuvvgI/AAAAAAAAACo/xeEq1llQSt4/s320/Jamiedrawingprint.jpg">
            <a:hlinkClick r:id="rId2"/>
          </p:cNvPr>
          <p:cNvPicPr>
            <a:picLocks noChangeAspect="1" noChangeArrowheads="1"/>
          </p:cNvPicPr>
          <p:nvPr/>
        </p:nvPicPr>
        <p:blipFill>
          <a:blip r:embed="rId3" cstate="print"/>
          <a:srcRect/>
          <a:stretch>
            <a:fillRect/>
          </a:stretch>
        </p:blipFill>
        <p:spPr bwMode="auto">
          <a:xfrm>
            <a:off x="214313" y="142875"/>
            <a:ext cx="8693150" cy="6572250"/>
          </a:xfrm>
          <a:prstGeom prst="rect">
            <a:avLst/>
          </a:prstGeom>
          <a:noFill/>
          <a:ln w="9525">
            <a:noFill/>
            <a:miter lim="800000"/>
            <a:headEnd/>
            <a:tailEnd/>
          </a:ln>
        </p:spPr>
      </p:pic>
      <p:sp>
        <p:nvSpPr>
          <p:cNvPr id="2" name="Title 1"/>
          <p:cNvSpPr>
            <a:spLocks noGrp="1"/>
          </p:cNvSpPr>
          <p:nvPr>
            <p:ph type="ctrTitle"/>
          </p:nvPr>
        </p:nvSpPr>
        <p:spPr/>
        <p:txBody>
          <a:bodyPr rtlCol="0">
            <a:normAutofit/>
          </a:bodyPr>
          <a:lstStyle/>
          <a:p>
            <a:pPr eaLnBrk="1" fontAlgn="auto" hangingPunct="1">
              <a:spcAft>
                <a:spcPts val="0"/>
              </a:spcAft>
              <a:defRPr/>
            </a:pPr>
            <a:r>
              <a:rPr lang="en-GB" dirty="0" smtClean="0">
                <a:solidFill>
                  <a:schemeClr val="accent2">
                    <a:lumMod val="75000"/>
                  </a:schemeClr>
                </a:solidFill>
              </a:rPr>
              <a:t>The Development of children’s drawing. </a:t>
            </a:r>
          </a:p>
        </p:txBody>
      </p:sp>
      <p:sp>
        <p:nvSpPr>
          <p:cNvPr id="3" name="Subtitle 2"/>
          <p:cNvSpPr>
            <a:spLocks noGrp="1"/>
          </p:cNvSpPr>
          <p:nvPr>
            <p:ph type="subTitle" idx="1"/>
          </p:nvPr>
        </p:nvSpPr>
        <p:spPr>
          <a:xfrm>
            <a:off x="2786063" y="6000750"/>
            <a:ext cx="3500437" cy="614363"/>
          </a:xfrm>
        </p:spPr>
        <p:txBody>
          <a:bodyPr rtlCol="0">
            <a:normAutofit/>
          </a:bodyPr>
          <a:lstStyle/>
          <a:p>
            <a:pPr eaLnBrk="1" fontAlgn="auto" hangingPunct="1">
              <a:spcAft>
                <a:spcPts val="0"/>
              </a:spcAft>
              <a:defRPr/>
            </a:pPr>
            <a:r>
              <a:rPr lang="en-GB" dirty="0" smtClean="0">
                <a:solidFill>
                  <a:srgbClr val="7030A0"/>
                </a:solidFill>
              </a:rPr>
              <a:t>From ages 0 </a:t>
            </a:r>
            <a:r>
              <a:rPr lang="en-GB" dirty="0" smtClean="0"/>
              <a:t>– 11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0"/>
            <a:ext cx="8229600" cy="1143000"/>
          </a:xfrm>
        </p:spPr>
        <p:txBody>
          <a:bodyPr/>
          <a:lstStyle/>
          <a:p>
            <a:r>
              <a:rPr lang="en-GB" smtClean="0"/>
              <a:t>Artists </a:t>
            </a:r>
          </a:p>
        </p:txBody>
      </p:sp>
      <p:sp>
        <p:nvSpPr>
          <p:cNvPr id="37892" name="Rectangle 4"/>
          <p:cNvSpPr>
            <a:spLocks noChangeArrowheads="1"/>
          </p:cNvSpPr>
          <p:nvPr/>
        </p:nvSpPr>
        <p:spPr bwMode="auto">
          <a:xfrm>
            <a:off x="468313" y="908050"/>
            <a:ext cx="6983412" cy="6599238"/>
          </a:xfrm>
          <a:prstGeom prst="rect">
            <a:avLst/>
          </a:prstGeom>
          <a:noFill/>
          <a:ln w="9525">
            <a:noFill/>
            <a:miter lim="800000"/>
            <a:headEnd/>
            <a:tailEnd/>
          </a:ln>
          <a:effectLst/>
        </p:spPr>
        <p:txBody>
          <a:bodyPr>
            <a:spAutoFit/>
          </a:bodyPr>
          <a:lstStyle/>
          <a:p>
            <a:r>
              <a:rPr lang="en-US" sz="1600" dirty="0"/>
              <a:t>Here are a few Artists who would complement painting units of work: </a:t>
            </a:r>
          </a:p>
          <a:p>
            <a:pPr>
              <a:buFontTx/>
              <a:buChar char="•"/>
            </a:pPr>
            <a:r>
              <a:rPr lang="en-US" sz="1600" dirty="0"/>
              <a:t>Kandinsky - an abstract painter that shows a wealth of different </a:t>
            </a:r>
            <a:r>
              <a:rPr lang="en-US" sz="1600" dirty="0" err="1"/>
              <a:t>colours</a:t>
            </a:r>
            <a:r>
              <a:rPr lang="en-US" sz="1600" dirty="0"/>
              <a:t>. </a:t>
            </a:r>
          </a:p>
          <a:p>
            <a:pPr>
              <a:buFontTx/>
              <a:buChar char="•"/>
            </a:pPr>
            <a:r>
              <a:rPr lang="en-GB" sz="1600" dirty="0"/>
              <a:t>Albrecht </a:t>
            </a:r>
            <a:r>
              <a:rPr lang="en-GB" sz="1600" dirty="0" err="1"/>
              <a:t>Altdorfer</a:t>
            </a:r>
            <a:endParaRPr lang="en-GB" sz="1600" dirty="0"/>
          </a:p>
          <a:p>
            <a:pPr>
              <a:buFontTx/>
              <a:buChar char="•"/>
            </a:pPr>
            <a:r>
              <a:rPr lang="en-GB" sz="1600" dirty="0"/>
              <a:t>Atkinson </a:t>
            </a:r>
            <a:r>
              <a:rPr lang="en-GB" sz="1600" dirty="0" err="1"/>
              <a:t>Grimshaw</a:t>
            </a:r>
            <a:r>
              <a:rPr lang="en-GB" sz="1600" dirty="0"/>
              <a:t> </a:t>
            </a:r>
          </a:p>
          <a:p>
            <a:pPr>
              <a:buFontTx/>
              <a:buChar char="•"/>
            </a:pPr>
            <a:r>
              <a:rPr lang="en-GB" sz="1600" dirty="0"/>
              <a:t>J. M. W. Turner </a:t>
            </a:r>
            <a:endParaRPr lang="en-US" sz="1600" dirty="0"/>
          </a:p>
          <a:p>
            <a:r>
              <a:rPr lang="en-US" sz="1600" dirty="0"/>
              <a:t>Artists who have taken the </a:t>
            </a:r>
            <a:r>
              <a:rPr lang="en-US" sz="1600" dirty="0" err="1"/>
              <a:t>colour</a:t>
            </a:r>
            <a:r>
              <a:rPr lang="en-US" sz="1600" dirty="0"/>
              <a:t> wheel seriously and made interesting work from using it:</a:t>
            </a:r>
          </a:p>
          <a:p>
            <a:pPr>
              <a:buFontTx/>
              <a:buChar char="•"/>
            </a:pPr>
            <a:r>
              <a:rPr lang="en-US" sz="1600" dirty="0"/>
              <a:t>Sonia Delaunay - 'Electric Prisms' (1914, </a:t>
            </a:r>
            <a:r>
              <a:rPr lang="en-US" sz="1600" dirty="0" err="1"/>
              <a:t>Musée</a:t>
            </a:r>
            <a:r>
              <a:rPr lang="en-US" sz="1600" dirty="0"/>
              <a:t> National </a:t>
            </a:r>
            <a:r>
              <a:rPr lang="en-US" sz="1600" dirty="0" err="1"/>
              <a:t>d'Art</a:t>
            </a:r>
            <a:r>
              <a:rPr lang="en-US" sz="1600" dirty="0"/>
              <a:t> </a:t>
            </a:r>
            <a:r>
              <a:rPr lang="en-US" sz="1600" dirty="0" err="1"/>
              <a:t>Moderne</a:t>
            </a:r>
            <a:r>
              <a:rPr lang="en-US" sz="1600" dirty="0"/>
              <a:t>, Paris). </a:t>
            </a:r>
          </a:p>
          <a:p>
            <a:pPr>
              <a:buFontTx/>
              <a:buChar char="•"/>
            </a:pPr>
            <a:r>
              <a:rPr lang="en-US" sz="1600" dirty="0"/>
              <a:t>Paul Klee painted, '</a:t>
            </a:r>
            <a:r>
              <a:rPr lang="en-US" sz="1600" dirty="0" err="1"/>
              <a:t>Coloured</a:t>
            </a:r>
            <a:r>
              <a:rPr lang="en-US" sz="1600" dirty="0"/>
              <a:t> Circles with </a:t>
            </a:r>
            <a:r>
              <a:rPr lang="en-US" sz="1600" dirty="0" err="1"/>
              <a:t>Coloured</a:t>
            </a:r>
            <a:r>
              <a:rPr lang="en-US" sz="1600" dirty="0"/>
              <a:t> Bands' (1914, </a:t>
            </a:r>
            <a:r>
              <a:rPr lang="en-US" sz="1600" dirty="0" err="1"/>
              <a:t>Kunstmuseum</a:t>
            </a:r>
            <a:r>
              <a:rPr lang="en-US" sz="1600" dirty="0"/>
              <a:t>, Berne). </a:t>
            </a:r>
          </a:p>
          <a:p>
            <a:pPr>
              <a:buFontTx/>
              <a:buChar char="•"/>
            </a:pPr>
            <a:r>
              <a:rPr lang="en-US" sz="1600" dirty="0"/>
              <a:t>Georges Seurat used a scientific approach through </a:t>
            </a:r>
            <a:r>
              <a:rPr lang="en-US" sz="1600" dirty="0" err="1"/>
              <a:t>Pointillisme</a:t>
            </a:r>
            <a:r>
              <a:rPr lang="en-US" sz="1600" dirty="0"/>
              <a:t> and Divisionism. </a:t>
            </a:r>
          </a:p>
          <a:p>
            <a:pPr>
              <a:buFontTx/>
              <a:buChar char="•"/>
            </a:pPr>
            <a:r>
              <a:rPr lang="en-US" sz="1600" dirty="0"/>
              <a:t>Seurat painted, 'The Bathers, </a:t>
            </a:r>
            <a:r>
              <a:rPr lang="en-US" sz="1600" dirty="0" err="1"/>
              <a:t>Asnieres</a:t>
            </a:r>
            <a:r>
              <a:rPr lang="en-US" sz="1600" dirty="0"/>
              <a:t>' (1883-84, National Gallery, London). </a:t>
            </a:r>
          </a:p>
          <a:p>
            <a:pPr>
              <a:buFontTx/>
              <a:buChar char="•"/>
            </a:pPr>
            <a:r>
              <a:rPr lang="en-US" sz="1600" dirty="0"/>
              <a:t>Frank Stella</a:t>
            </a:r>
          </a:p>
          <a:p>
            <a:pPr>
              <a:buFontTx/>
              <a:buChar char="•"/>
            </a:pPr>
            <a:r>
              <a:rPr lang="en-US" sz="1600" dirty="0"/>
              <a:t>Gillian Ayres</a:t>
            </a:r>
          </a:p>
          <a:p>
            <a:pPr>
              <a:buFontTx/>
              <a:buChar char="•"/>
            </a:pPr>
            <a:r>
              <a:rPr lang="en-US" sz="1600" dirty="0"/>
              <a:t>Pupils will be excited by the </a:t>
            </a:r>
            <a:r>
              <a:rPr lang="en-US" sz="1600" dirty="0" err="1"/>
              <a:t>colourful</a:t>
            </a:r>
            <a:r>
              <a:rPr lang="en-US" sz="1600" dirty="0"/>
              <a:t> excitement of the Fauves (Matisse, van </a:t>
            </a:r>
            <a:r>
              <a:rPr lang="en-US" sz="1600" dirty="0" err="1"/>
              <a:t>Dongen</a:t>
            </a:r>
            <a:r>
              <a:rPr lang="en-US" sz="1600" dirty="0"/>
              <a:t>, Dufy and Derain) and Robert Delaunay such as, 'Windows Open Simultaneously' (1912, Peggy Guggenheim Collection, Venice).</a:t>
            </a:r>
          </a:p>
          <a:p>
            <a:pPr>
              <a:buFontTx/>
              <a:buChar char="•"/>
            </a:pPr>
            <a:r>
              <a:rPr lang="en-US" sz="1600" dirty="0"/>
              <a:t>Paula </a:t>
            </a:r>
            <a:r>
              <a:rPr lang="en-US" sz="1600" dirty="0" err="1"/>
              <a:t>Rego</a:t>
            </a:r>
            <a:endParaRPr lang="en-US" sz="1600" dirty="0"/>
          </a:p>
          <a:p>
            <a:pPr>
              <a:buFontTx/>
              <a:buChar char="•"/>
            </a:pPr>
            <a:endParaRPr lang="en-US" sz="1600" dirty="0"/>
          </a:p>
          <a:p>
            <a:endParaRPr lang="en-US" sz="1600" dirty="0"/>
          </a:p>
          <a:p>
            <a:pPr>
              <a:buFontTx/>
              <a:buChar char="•"/>
            </a:pPr>
            <a:endParaRPr lang="en-US" sz="1600" dirty="0"/>
          </a:p>
          <a:p>
            <a:endParaRPr lang="en-GB" dirty="0"/>
          </a:p>
          <a:p>
            <a:pPr>
              <a:buFontTx/>
              <a:buChar char="•"/>
            </a:pPr>
            <a:endParaRPr lang="en-US" dirty="0"/>
          </a:p>
        </p:txBody>
      </p:sp>
      <p:pic>
        <p:nvPicPr>
          <p:cNvPr id="37897" name="Picture 9" descr="Frank_Stella%27s_%27Harran_II%27,_1967"/>
          <p:cNvPicPr>
            <a:picLocks noChangeAspect="1" noChangeArrowheads="1"/>
          </p:cNvPicPr>
          <p:nvPr>
            <p:ph idx="1"/>
          </p:nvPr>
        </p:nvPicPr>
        <p:blipFill>
          <a:blip r:embed="rId2" cstate="print"/>
          <a:srcRect/>
          <a:stretch>
            <a:fillRect/>
          </a:stretch>
        </p:blipFill>
        <p:spPr>
          <a:xfrm>
            <a:off x="7164388" y="1341438"/>
            <a:ext cx="1857375" cy="37084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p:txBody>
          <a:bodyPr/>
          <a:lstStyle/>
          <a:p>
            <a:r>
              <a:rPr lang="en-GB" sz="4000" smtClean="0"/>
              <a:t>References</a:t>
            </a:r>
            <a:br>
              <a:rPr lang="en-GB" sz="4000" smtClean="0"/>
            </a:br>
            <a:endParaRPr lang="en-GB" sz="4000" smtClean="0"/>
          </a:p>
        </p:txBody>
      </p:sp>
      <p:sp>
        <p:nvSpPr>
          <p:cNvPr id="50179" name="Rectangle 3"/>
          <p:cNvSpPr>
            <a:spLocks noGrp="1"/>
          </p:cNvSpPr>
          <p:nvPr>
            <p:ph type="body" idx="1"/>
          </p:nvPr>
        </p:nvSpPr>
        <p:spPr/>
        <p:txBody>
          <a:bodyPr/>
          <a:lstStyle/>
          <a:p>
            <a:r>
              <a:rPr lang="en-GB" smtClean="0">
                <a:hlinkClick r:id="rId2"/>
              </a:rPr>
              <a:t>http://www.nsead.org</a:t>
            </a:r>
            <a:endParaRPr lang="en-GB" smtClean="0"/>
          </a:p>
          <a:p>
            <a:r>
              <a:rPr lang="en-GB" smtClean="0">
                <a:hlinkClick r:id="rId3"/>
              </a:rPr>
              <a:t>http://www.accessart.org.uk/</a:t>
            </a:r>
            <a:endParaRPr lang="en-GB" smtClean="0"/>
          </a:p>
          <a:p>
            <a:endParaRPr lang="en-GB"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GB" smtClean="0"/>
              <a:t>Drawing stage 1- Scribbling</a:t>
            </a:r>
          </a:p>
        </p:txBody>
      </p:sp>
      <p:sp>
        <p:nvSpPr>
          <p:cNvPr id="3" name="Content Placeholder 2"/>
          <p:cNvSpPr>
            <a:spLocks noGrp="1"/>
          </p:cNvSpPr>
          <p:nvPr>
            <p:ph idx="1"/>
          </p:nvPr>
        </p:nvSpPr>
        <p:spPr>
          <a:xfrm>
            <a:off x="457200" y="1600200"/>
            <a:ext cx="4757738" cy="4900613"/>
          </a:xfrm>
        </p:spPr>
        <p:txBody>
          <a:bodyPr rtlCol="0">
            <a:normAutofit fontScale="85000" lnSpcReduction="10000"/>
          </a:bodyPr>
          <a:lstStyle/>
          <a:p>
            <a:pPr eaLnBrk="1" fontAlgn="auto" hangingPunct="1">
              <a:spcAft>
                <a:spcPts val="0"/>
              </a:spcAft>
              <a:buFont typeface="Arial" pitchFamily="34" charset="0"/>
              <a:buNone/>
              <a:defRPr/>
            </a:pPr>
            <a:r>
              <a:rPr lang="en-GB" dirty="0" smtClean="0"/>
              <a:t>0 – 18months</a:t>
            </a:r>
          </a:p>
          <a:p>
            <a:pPr eaLnBrk="1" fontAlgn="auto" hangingPunct="1">
              <a:spcAft>
                <a:spcPts val="0"/>
              </a:spcAft>
              <a:buFont typeface="Arial" pitchFamily="34" charset="0"/>
              <a:buNone/>
              <a:defRPr/>
            </a:pPr>
            <a:r>
              <a:rPr lang="en-GB" dirty="0" smtClean="0"/>
              <a:t>There are 4 stages;</a:t>
            </a:r>
          </a:p>
          <a:p>
            <a:pPr eaLnBrk="1" fontAlgn="auto" hangingPunct="1">
              <a:spcAft>
                <a:spcPts val="0"/>
              </a:spcAft>
              <a:buFont typeface="Arial" pitchFamily="34" charset="0"/>
              <a:buNone/>
              <a:defRPr/>
            </a:pPr>
            <a:r>
              <a:rPr lang="en-GB" dirty="0" smtClean="0"/>
              <a:t> </a:t>
            </a:r>
          </a:p>
          <a:p>
            <a:pPr eaLnBrk="1" fontAlgn="auto" hangingPunct="1">
              <a:spcAft>
                <a:spcPts val="0"/>
              </a:spcAft>
              <a:defRPr/>
            </a:pPr>
            <a:r>
              <a:rPr lang="en-GB" sz="2000" b="1" dirty="0" smtClean="0"/>
              <a:t>a) </a:t>
            </a:r>
            <a:r>
              <a:rPr lang="en-GB" sz="2000" b="1" i="1" dirty="0" smtClean="0"/>
              <a:t>Disordered</a:t>
            </a:r>
            <a:r>
              <a:rPr lang="en-GB" sz="2000" dirty="0" smtClean="0"/>
              <a:t> - uncontrolled markings that could be bold or light depending upon the personality of the child. At this age the child has little or no control over motor activity. </a:t>
            </a:r>
            <a:br>
              <a:rPr lang="en-GB" sz="2000" dirty="0" smtClean="0"/>
            </a:br>
            <a:r>
              <a:rPr lang="en-GB" sz="2000" b="1" dirty="0" smtClean="0"/>
              <a:t>b) </a:t>
            </a:r>
            <a:r>
              <a:rPr lang="en-GB" sz="2000" b="1" i="1" dirty="0" smtClean="0"/>
              <a:t>Longitudinal</a:t>
            </a:r>
            <a:r>
              <a:rPr lang="en-GB" sz="2000" i="1" dirty="0" smtClean="0"/>
              <a:t> </a:t>
            </a:r>
            <a:r>
              <a:rPr lang="en-GB" sz="2000" dirty="0" smtClean="0"/>
              <a:t>- controlled repetitions of motions. Demonstrates visually an awareness and enjoyment of </a:t>
            </a:r>
            <a:r>
              <a:rPr lang="en-GB" sz="2000" dirty="0" err="1" smtClean="0"/>
              <a:t>kinesthetic</a:t>
            </a:r>
            <a:r>
              <a:rPr lang="en-GB" sz="2000" dirty="0" smtClean="0"/>
              <a:t> movements.</a:t>
            </a:r>
            <a:br>
              <a:rPr lang="en-GB" sz="2000" dirty="0" smtClean="0"/>
            </a:br>
            <a:r>
              <a:rPr lang="en-GB" sz="2000" b="1" dirty="0" smtClean="0"/>
              <a:t>c) </a:t>
            </a:r>
            <a:r>
              <a:rPr lang="en-GB" sz="2000" b="1" i="1" dirty="0" smtClean="0"/>
              <a:t>Circular</a:t>
            </a:r>
            <a:r>
              <a:rPr lang="en-GB" sz="2000" dirty="0" smtClean="0"/>
              <a:t> - further exploring of controlled motions demonstrating the ability to do more complex forms. </a:t>
            </a:r>
            <a:br>
              <a:rPr lang="en-GB" sz="2000" dirty="0" smtClean="0"/>
            </a:br>
            <a:r>
              <a:rPr lang="en-GB" sz="2000" b="1" dirty="0" smtClean="0"/>
              <a:t>d) </a:t>
            </a:r>
            <a:r>
              <a:rPr lang="en-GB" sz="2000" b="1" i="1" dirty="0" smtClean="0"/>
              <a:t>Naming</a:t>
            </a:r>
            <a:r>
              <a:rPr lang="en-GB" sz="2000" i="1" dirty="0" smtClean="0"/>
              <a:t> </a:t>
            </a:r>
            <a:r>
              <a:rPr lang="en-GB" sz="2000" dirty="0" smtClean="0"/>
              <a:t>- the child tells stories about the scribble. There is a change from a </a:t>
            </a:r>
            <a:r>
              <a:rPr lang="en-GB" sz="2000" dirty="0" err="1" smtClean="0"/>
              <a:t>kinesthetic</a:t>
            </a:r>
            <a:r>
              <a:rPr lang="en-GB" sz="2000" dirty="0" smtClean="0"/>
              <a:t> thinking in terms of motion to imaginative thinking in terms of pictures. </a:t>
            </a:r>
          </a:p>
          <a:p>
            <a:pPr eaLnBrk="1" fontAlgn="auto" hangingPunct="1">
              <a:spcAft>
                <a:spcPts val="0"/>
              </a:spcAft>
              <a:defRPr/>
            </a:pPr>
            <a:endParaRPr lang="en-GB" dirty="0" smtClean="0"/>
          </a:p>
        </p:txBody>
      </p:sp>
      <p:pic>
        <p:nvPicPr>
          <p:cNvPr id="4100" name="Picture 2" descr="250px-Child_scribble_age_1y10m"/>
          <p:cNvPicPr>
            <a:picLocks noChangeAspect="1" noChangeArrowheads="1"/>
          </p:cNvPicPr>
          <p:nvPr/>
        </p:nvPicPr>
        <p:blipFill>
          <a:blip r:embed="rId2" cstate="print"/>
          <a:srcRect/>
          <a:stretch>
            <a:fillRect/>
          </a:stretch>
        </p:blipFill>
        <p:spPr bwMode="auto">
          <a:xfrm>
            <a:off x="5143500" y="1857375"/>
            <a:ext cx="3571875" cy="2214563"/>
          </a:xfrm>
          <a:prstGeom prst="rect">
            <a:avLst/>
          </a:prstGeom>
          <a:noFill/>
          <a:ln w="9525">
            <a:noFill/>
            <a:miter lim="800000"/>
            <a:headEnd/>
            <a:tailEnd/>
          </a:ln>
        </p:spPr>
      </p:pic>
      <p:pic>
        <p:nvPicPr>
          <p:cNvPr id="4101" name="Picture 4" descr="http://t3.gstatic.com/images?q=tbn:aquT-bvJWekacM:http://4.bp.blogspot.com/_d1KNz7eW1wo/SudmmOiaseI/AAAAAAAAACg/DTDlJXz8aUI/s320/Line-drawing3.jpg">
            <a:hlinkClick r:id="rId3"/>
          </p:cNvPr>
          <p:cNvPicPr>
            <a:picLocks noChangeAspect="1" noChangeArrowheads="1"/>
          </p:cNvPicPr>
          <p:nvPr/>
        </p:nvPicPr>
        <p:blipFill>
          <a:blip r:embed="rId4" cstate="print"/>
          <a:srcRect/>
          <a:stretch>
            <a:fillRect/>
          </a:stretch>
        </p:blipFill>
        <p:spPr bwMode="auto">
          <a:xfrm>
            <a:off x="6072188" y="4286250"/>
            <a:ext cx="2000250" cy="2357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GB" dirty="0" smtClean="0"/>
              <a:t>Drawing stage 2- </a:t>
            </a:r>
            <a:br>
              <a:rPr lang="en-GB" dirty="0" smtClean="0"/>
            </a:br>
            <a:r>
              <a:rPr lang="en-GB" dirty="0" smtClean="0"/>
              <a:t>Symbolic </a:t>
            </a:r>
          </a:p>
        </p:txBody>
      </p:sp>
      <p:sp>
        <p:nvSpPr>
          <p:cNvPr id="3" name="Content Placeholder 2"/>
          <p:cNvSpPr>
            <a:spLocks noGrp="1"/>
          </p:cNvSpPr>
          <p:nvPr>
            <p:ph idx="1"/>
          </p:nvPr>
        </p:nvSpPr>
        <p:spPr>
          <a:xfrm>
            <a:off x="428625" y="2071688"/>
            <a:ext cx="4114800" cy="4525962"/>
          </a:xfrm>
        </p:spPr>
        <p:txBody>
          <a:bodyPr rtlCol="0">
            <a:normAutofit fontScale="92500" lnSpcReduction="10000"/>
          </a:bodyPr>
          <a:lstStyle/>
          <a:p>
            <a:pPr eaLnBrk="1" fontAlgn="auto" hangingPunct="1">
              <a:spcAft>
                <a:spcPts val="0"/>
              </a:spcAft>
              <a:buFont typeface="Arial" pitchFamily="34" charset="0"/>
              <a:buNone/>
              <a:defRPr/>
            </a:pPr>
            <a:r>
              <a:rPr lang="en-GB" dirty="0" smtClean="0"/>
              <a:t>2 to 4 years </a:t>
            </a:r>
          </a:p>
          <a:p>
            <a:pPr eaLnBrk="1" fontAlgn="auto" hangingPunct="1">
              <a:spcAft>
                <a:spcPts val="0"/>
              </a:spcAft>
              <a:buFont typeface="Arial" pitchFamily="34" charset="0"/>
              <a:buNone/>
              <a:defRPr/>
            </a:pPr>
            <a:r>
              <a:rPr lang="en-GB" b="1" dirty="0" smtClean="0"/>
              <a:t> </a:t>
            </a:r>
            <a:r>
              <a:rPr lang="en-GB" sz="2800" b="1" dirty="0" smtClean="0"/>
              <a:t>In this stage, children are assigning meaning to the shapes they make. The shapes will stand for whatever the child wishes regardless of whether or not it truly looks like it. This stage can often extend beyond the age of four.</a:t>
            </a:r>
            <a:endParaRPr lang="en-GB" sz="2800" dirty="0" smtClean="0"/>
          </a:p>
          <a:p>
            <a:pPr eaLnBrk="1" fontAlgn="auto" hangingPunct="1">
              <a:spcAft>
                <a:spcPts val="0"/>
              </a:spcAft>
              <a:buFont typeface="Arial" pitchFamily="34" charset="0"/>
              <a:buNone/>
              <a:defRPr/>
            </a:pPr>
            <a:endParaRPr lang="en-GB" dirty="0" smtClean="0"/>
          </a:p>
        </p:txBody>
      </p:sp>
      <p:pic>
        <p:nvPicPr>
          <p:cNvPr id="5124" name="Picture 2" descr="http://t2.gstatic.com/images?q=tbn:RgjmlPDuo0jyOM:http://www.itz4kidz.com.au/sites/itz4kidzcomau/assets/public/Image/Education/Drawing13.jpg">
            <a:hlinkClick r:id="rId2"/>
          </p:cNvPr>
          <p:cNvPicPr>
            <a:picLocks noChangeAspect="1" noChangeArrowheads="1"/>
          </p:cNvPicPr>
          <p:nvPr/>
        </p:nvPicPr>
        <p:blipFill>
          <a:blip r:embed="rId3" cstate="print"/>
          <a:srcRect/>
          <a:stretch>
            <a:fillRect/>
          </a:stretch>
        </p:blipFill>
        <p:spPr bwMode="auto">
          <a:xfrm>
            <a:off x="6357938" y="285750"/>
            <a:ext cx="2271712" cy="2571750"/>
          </a:xfrm>
          <a:prstGeom prst="rect">
            <a:avLst/>
          </a:prstGeom>
          <a:noFill/>
          <a:ln w="9525">
            <a:noFill/>
            <a:miter lim="800000"/>
            <a:headEnd/>
            <a:tailEnd/>
          </a:ln>
        </p:spPr>
      </p:pic>
      <p:pic>
        <p:nvPicPr>
          <p:cNvPr id="5125" name="Picture 3"/>
          <p:cNvPicPr>
            <a:picLocks noChangeAspect="1" noChangeArrowheads="1"/>
          </p:cNvPicPr>
          <p:nvPr/>
        </p:nvPicPr>
        <p:blipFill>
          <a:blip r:embed="rId4" cstate="print"/>
          <a:srcRect l="34590" t="45898" r="50037" b="22852"/>
          <a:stretch>
            <a:fillRect/>
          </a:stretch>
        </p:blipFill>
        <p:spPr bwMode="auto">
          <a:xfrm>
            <a:off x="4572000" y="2357438"/>
            <a:ext cx="2000250" cy="2286000"/>
          </a:xfrm>
          <a:prstGeom prst="rect">
            <a:avLst/>
          </a:prstGeom>
          <a:noFill/>
          <a:ln w="9525">
            <a:noFill/>
            <a:miter lim="800000"/>
            <a:headEnd/>
            <a:tailEnd/>
          </a:ln>
        </p:spPr>
      </p:pic>
      <p:pic>
        <p:nvPicPr>
          <p:cNvPr id="5126" name="Picture 4"/>
          <p:cNvPicPr>
            <a:picLocks noChangeAspect="1" noChangeArrowheads="1"/>
          </p:cNvPicPr>
          <p:nvPr/>
        </p:nvPicPr>
        <p:blipFill>
          <a:blip r:embed="rId5" cstate="print"/>
          <a:srcRect l="33528" t="33398" r="49451" b="37305"/>
          <a:stretch>
            <a:fillRect/>
          </a:stretch>
        </p:blipFill>
        <p:spPr bwMode="auto">
          <a:xfrm>
            <a:off x="6357938" y="4357688"/>
            <a:ext cx="2214562" cy="2143125"/>
          </a:xfrm>
          <a:prstGeom prst="rect">
            <a:avLst/>
          </a:prstGeom>
          <a:noFill/>
          <a:ln w="9525">
            <a:noFill/>
            <a:miter lim="800000"/>
            <a:headEnd/>
            <a:tailEnd/>
          </a:ln>
        </p:spPr>
      </p:pic>
      <p:pic>
        <p:nvPicPr>
          <p:cNvPr id="5127" name="Picture 5"/>
          <p:cNvPicPr>
            <a:picLocks noChangeAspect="1" noChangeArrowheads="1"/>
          </p:cNvPicPr>
          <p:nvPr/>
        </p:nvPicPr>
        <p:blipFill>
          <a:blip r:embed="rId6" cstate="print"/>
          <a:srcRect l="37921" t="19727" r="54391" b="53906"/>
          <a:stretch>
            <a:fillRect/>
          </a:stretch>
        </p:blipFill>
        <p:spPr bwMode="auto">
          <a:xfrm>
            <a:off x="4572000" y="4572000"/>
            <a:ext cx="1000125" cy="1928813"/>
          </a:xfrm>
          <a:prstGeom prst="rect">
            <a:avLst/>
          </a:prstGeom>
          <a:noFill/>
          <a:ln w="9525">
            <a:noFill/>
            <a:miter lim="800000"/>
            <a:headEnd/>
            <a:tailEnd/>
          </a:ln>
        </p:spPr>
      </p:pic>
      <p:pic>
        <p:nvPicPr>
          <p:cNvPr id="5128" name="Picture 7" descr="http://1.bp.blogspot.com/_d1KNz7eW1wo/Sudo3EuvvgI/AAAAAAAAACo/xeEq1llQSt4/s320/Jamiedrawingprint.jpg">
            <a:hlinkClick r:id="rId7"/>
          </p:cNvPr>
          <p:cNvPicPr>
            <a:picLocks noChangeAspect="1" noChangeArrowheads="1"/>
          </p:cNvPicPr>
          <p:nvPr/>
        </p:nvPicPr>
        <p:blipFill>
          <a:blip r:embed="rId8" cstate="print"/>
          <a:srcRect/>
          <a:stretch>
            <a:fillRect/>
          </a:stretch>
        </p:blipFill>
        <p:spPr bwMode="auto">
          <a:xfrm>
            <a:off x="214313" y="357188"/>
            <a:ext cx="2635250" cy="1754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http://www.itz4kidz.com.au/sites/itz4kidzcomau/assets/public/Image/Education/Drawing4.jpg"/>
          <p:cNvPicPr>
            <a:picLocks noChangeAspect="1" noChangeArrowheads="1"/>
          </p:cNvPicPr>
          <p:nvPr/>
        </p:nvPicPr>
        <p:blipFill>
          <a:blip r:embed="rId2" cstate="print"/>
          <a:srcRect/>
          <a:stretch>
            <a:fillRect/>
          </a:stretch>
        </p:blipFill>
        <p:spPr bwMode="auto">
          <a:xfrm>
            <a:off x="285750" y="428625"/>
            <a:ext cx="8397875" cy="6181725"/>
          </a:xfrm>
          <a:prstGeom prst="rect">
            <a:avLst/>
          </a:prstGeom>
          <a:noFill/>
          <a:ln w="9525">
            <a:noFill/>
            <a:miter lim="800000"/>
            <a:headEnd/>
            <a:tailEnd/>
          </a:ln>
        </p:spPr>
      </p:pic>
      <p:sp>
        <p:nvSpPr>
          <p:cNvPr id="2" name="Title 1"/>
          <p:cNvSpPr>
            <a:spLocks noGrp="1"/>
          </p:cNvSpPr>
          <p:nvPr>
            <p:ph type="title"/>
          </p:nvPr>
        </p:nvSpPr>
        <p:spPr>
          <a:xfrm>
            <a:off x="457200" y="274638"/>
            <a:ext cx="5900738" cy="1868487"/>
          </a:xfrm>
        </p:spPr>
        <p:txBody>
          <a:bodyPr rtlCol="0">
            <a:normAutofit fontScale="90000"/>
          </a:bodyPr>
          <a:lstStyle/>
          <a:p>
            <a:pPr eaLnBrk="1" fontAlgn="auto" hangingPunct="1">
              <a:spcAft>
                <a:spcPts val="0"/>
              </a:spcAft>
              <a:defRPr/>
            </a:pPr>
            <a:r>
              <a:rPr lang="en-GB" dirty="0" smtClean="0"/>
              <a:t/>
            </a:r>
            <a:br>
              <a:rPr lang="en-GB" dirty="0" smtClean="0"/>
            </a:br>
            <a:r>
              <a:rPr lang="en-GB" dirty="0" smtClean="0">
                <a:solidFill>
                  <a:srgbClr val="FF0000"/>
                </a:solidFill>
              </a:rPr>
              <a:t>Stage 3- Descriptive</a:t>
            </a:r>
            <a:r>
              <a:rPr lang="en-GB" dirty="0" smtClean="0"/>
              <a:t/>
            </a:r>
            <a:br>
              <a:rPr lang="en-GB" dirty="0" smtClean="0"/>
            </a:br>
            <a:r>
              <a:rPr lang="en-GB" dirty="0" smtClean="0"/>
              <a:t>This is sometimes called the recognisable symbols stage. </a:t>
            </a:r>
          </a:p>
        </p:txBody>
      </p:sp>
      <p:sp>
        <p:nvSpPr>
          <p:cNvPr id="3" name="Content Placeholder 2"/>
          <p:cNvSpPr>
            <a:spLocks noGrp="1"/>
          </p:cNvSpPr>
          <p:nvPr>
            <p:ph idx="1"/>
          </p:nvPr>
        </p:nvSpPr>
        <p:spPr>
          <a:xfrm>
            <a:off x="4500563" y="5000625"/>
            <a:ext cx="4471987" cy="1643063"/>
          </a:xfrm>
        </p:spPr>
        <p:txBody>
          <a:bodyPr rtlCol="0">
            <a:normAutofit lnSpcReduction="10000"/>
          </a:bodyPr>
          <a:lstStyle/>
          <a:p>
            <a:pPr algn="ctr" eaLnBrk="1" fontAlgn="auto" hangingPunct="1">
              <a:spcAft>
                <a:spcPts val="0"/>
              </a:spcAft>
              <a:buFont typeface="Arial" pitchFamily="34" charset="0"/>
              <a:buNone/>
              <a:defRPr/>
            </a:pPr>
            <a:r>
              <a:rPr lang="en-GB" dirty="0" smtClean="0"/>
              <a:t> </a:t>
            </a:r>
            <a:r>
              <a:rPr lang="en-GB" dirty="0" smtClean="0">
                <a:solidFill>
                  <a:srgbClr val="0070C0"/>
                </a:solidFill>
              </a:rPr>
              <a:t>Objects are still basic but</a:t>
            </a:r>
          </a:p>
          <a:p>
            <a:pPr algn="ctr" eaLnBrk="1" fontAlgn="auto" hangingPunct="1">
              <a:spcAft>
                <a:spcPts val="0"/>
              </a:spcAft>
              <a:buFont typeface="Arial" pitchFamily="34" charset="0"/>
              <a:buNone/>
              <a:defRPr/>
            </a:pPr>
            <a:r>
              <a:rPr lang="en-GB" dirty="0" smtClean="0">
                <a:solidFill>
                  <a:srgbClr val="0070C0"/>
                </a:solidFill>
              </a:rPr>
              <a:t>recognisable as to what they are. Ages 5-7</a:t>
            </a:r>
          </a:p>
        </p:txBody>
      </p:sp>
      <p:pic>
        <p:nvPicPr>
          <p:cNvPr id="6149" name="Picture 6" descr="slide0021_image035"/>
          <p:cNvPicPr>
            <a:picLocks noChangeAspect="1" noChangeArrowheads="1"/>
          </p:cNvPicPr>
          <p:nvPr/>
        </p:nvPicPr>
        <p:blipFill>
          <a:blip r:embed="rId3" cstate="print"/>
          <a:srcRect/>
          <a:stretch>
            <a:fillRect/>
          </a:stretch>
        </p:blipFill>
        <p:spPr bwMode="auto">
          <a:xfrm>
            <a:off x="0" y="4786313"/>
            <a:ext cx="1857375" cy="2071687"/>
          </a:xfrm>
          <a:prstGeom prst="rect">
            <a:avLst/>
          </a:prstGeom>
          <a:noFill/>
          <a:ln w="9525">
            <a:noFill/>
            <a:miter lim="800000"/>
            <a:headEnd/>
            <a:tailEnd/>
          </a:ln>
        </p:spPr>
      </p:pic>
      <p:pic>
        <p:nvPicPr>
          <p:cNvPr id="6150" name="Picture 7" descr="slide0020_image032"/>
          <p:cNvPicPr>
            <a:picLocks noChangeAspect="1" noChangeArrowheads="1"/>
          </p:cNvPicPr>
          <p:nvPr/>
        </p:nvPicPr>
        <p:blipFill>
          <a:blip r:embed="rId4" cstate="print"/>
          <a:srcRect/>
          <a:stretch>
            <a:fillRect/>
          </a:stretch>
        </p:blipFill>
        <p:spPr bwMode="auto">
          <a:xfrm>
            <a:off x="7429500" y="0"/>
            <a:ext cx="1714500" cy="1419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7" descr="http://www.users.totalise.co.uk/~kbroom/Lectures/childrenpics/slide0023_image039.gif"/>
          <p:cNvPicPr>
            <a:picLocks noChangeAspect="1" noChangeArrowheads="1"/>
          </p:cNvPicPr>
          <p:nvPr/>
        </p:nvPicPr>
        <p:blipFill>
          <a:blip r:embed="rId2" cstate="print"/>
          <a:srcRect/>
          <a:stretch>
            <a:fillRect/>
          </a:stretch>
        </p:blipFill>
        <p:spPr bwMode="auto">
          <a:xfrm>
            <a:off x="5786438" y="0"/>
            <a:ext cx="3143250" cy="2286000"/>
          </a:xfrm>
          <a:prstGeom prst="rect">
            <a:avLst/>
          </a:prstGeom>
          <a:noFill/>
          <a:ln w="9525">
            <a:noFill/>
            <a:miter lim="800000"/>
            <a:headEnd/>
            <a:tailEnd/>
          </a:ln>
        </p:spPr>
      </p:pic>
      <p:pic>
        <p:nvPicPr>
          <p:cNvPr id="7171" name="Picture 2" descr="https://www.storesonlinepro.com/files/2055256/uploaded/p193%20-%20stage10.jpg"/>
          <p:cNvPicPr>
            <a:picLocks noChangeAspect="1" noChangeArrowheads="1"/>
          </p:cNvPicPr>
          <p:nvPr/>
        </p:nvPicPr>
        <p:blipFill>
          <a:blip r:embed="rId3" cstate="print"/>
          <a:srcRect l="23608"/>
          <a:stretch>
            <a:fillRect/>
          </a:stretch>
        </p:blipFill>
        <p:spPr bwMode="auto">
          <a:xfrm>
            <a:off x="142875" y="0"/>
            <a:ext cx="3005138" cy="2352675"/>
          </a:xfrm>
          <a:prstGeom prst="rect">
            <a:avLst/>
          </a:prstGeom>
          <a:noFill/>
          <a:ln w="9525">
            <a:noFill/>
            <a:miter lim="800000"/>
            <a:headEnd/>
            <a:tailEnd/>
          </a:ln>
        </p:spPr>
      </p:pic>
      <p:sp>
        <p:nvSpPr>
          <p:cNvPr id="7172" name="Title 1"/>
          <p:cNvSpPr>
            <a:spLocks noGrp="1"/>
          </p:cNvSpPr>
          <p:nvPr>
            <p:ph type="title"/>
          </p:nvPr>
        </p:nvSpPr>
        <p:spPr/>
        <p:txBody>
          <a:bodyPr/>
          <a:lstStyle/>
          <a:p>
            <a:pPr eaLnBrk="1" hangingPunct="1"/>
            <a:r>
              <a:rPr lang="en-GB" smtClean="0">
                <a:solidFill>
                  <a:srgbClr val="C00000"/>
                </a:solidFill>
              </a:rPr>
              <a:t>Stage 4- Visual Realism </a:t>
            </a:r>
          </a:p>
        </p:txBody>
      </p:sp>
      <p:sp>
        <p:nvSpPr>
          <p:cNvPr id="3" name="Content Placeholder 2"/>
          <p:cNvSpPr>
            <a:spLocks noGrp="1"/>
          </p:cNvSpPr>
          <p:nvPr>
            <p:ph idx="1"/>
          </p:nvPr>
        </p:nvSpPr>
        <p:spPr>
          <a:xfrm>
            <a:off x="357188" y="4643438"/>
            <a:ext cx="4114800" cy="1757362"/>
          </a:xfrm>
        </p:spPr>
        <p:txBody>
          <a:bodyPr rtlCol="0">
            <a:normAutofit fontScale="85000" lnSpcReduction="20000"/>
          </a:bodyPr>
          <a:lstStyle/>
          <a:p>
            <a:pPr algn="ctr" eaLnBrk="1" fontAlgn="auto" hangingPunct="1">
              <a:spcAft>
                <a:spcPts val="0"/>
              </a:spcAft>
              <a:buFont typeface="Arial" pitchFamily="34" charset="0"/>
              <a:buNone/>
              <a:defRPr/>
            </a:pPr>
            <a:r>
              <a:rPr lang="en-GB" dirty="0" smtClean="0"/>
              <a:t>When drawn objects closely resemble the actual object. Ages 8-11 becoming more sophisticated. </a:t>
            </a:r>
          </a:p>
        </p:txBody>
      </p:sp>
      <p:pic>
        <p:nvPicPr>
          <p:cNvPr id="7174" name="Picture 4" descr="http://www.childrens-self-esteem.com/images/self-esteem-and-children-drawing.jpg"/>
          <p:cNvPicPr>
            <a:picLocks noChangeAspect="1" noChangeArrowheads="1"/>
          </p:cNvPicPr>
          <p:nvPr/>
        </p:nvPicPr>
        <p:blipFill>
          <a:blip r:embed="rId4" cstate="print"/>
          <a:srcRect/>
          <a:stretch>
            <a:fillRect/>
          </a:stretch>
        </p:blipFill>
        <p:spPr bwMode="auto">
          <a:xfrm>
            <a:off x="5715000" y="4249738"/>
            <a:ext cx="3271838" cy="2408237"/>
          </a:xfrm>
          <a:prstGeom prst="rect">
            <a:avLst/>
          </a:prstGeom>
          <a:noFill/>
          <a:ln w="9525">
            <a:noFill/>
            <a:miter lim="800000"/>
            <a:headEnd/>
            <a:tailEnd/>
          </a:ln>
        </p:spPr>
      </p:pic>
      <p:pic>
        <p:nvPicPr>
          <p:cNvPr id="7175" name="Picture 6" descr="http://www.itz4kidz.com.au/sites/itz4kidzcomau/assets/public/Image/Education/Drawing9.jpg"/>
          <p:cNvPicPr>
            <a:picLocks noChangeAspect="1" noChangeArrowheads="1"/>
          </p:cNvPicPr>
          <p:nvPr/>
        </p:nvPicPr>
        <p:blipFill>
          <a:blip r:embed="rId5" cstate="print"/>
          <a:srcRect/>
          <a:stretch>
            <a:fillRect/>
          </a:stretch>
        </p:blipFill>
        <p:spPr bwMode="auto">
          <a:xfrm>
            <a:off x="3143250" y="2357438"/>
            <a:ext cx="2643188" cy="1928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6" descr="http://www.dcprintsolutions.co.uk/images/felt_tips.jpg"/>
          <p:cNvPicPr>
            <a:picLocks noChangeAspect="1" noChangeArrowheads="1"/>
          </p:cNvPicPr>
          <p:nvPr/>
        </p:nvPicPr>
        <p:blipFill>
          <a:blip r:embed="rId2" cstate="print"/>
          <a:srcRect/>
          <a:stretch>
            <a:fillRect/>
          </a:stretch>
        </p:blipFill>
        <p:spPr bwMode="auto">
          <a:xfrm>
            <a:off x="7143750" y="4000500"/>
            <a:ext cx="1793875" cy="2690813"/>
          </a:xfrm>
          <a:prstGeom prst="rect">
            <a:avLst/>
          </a:prstGeom>
          <a:noFill/>
          <a:ln w="9525">
            <a:noFill/>
            <a:miter lim="800000"/>
            <a:headEnd/>
            <a:tailEnd/>
          </a:ln>
        </p:spPr>
      </p:pic>
      <p:pic>
        <p:nvPicPr>
          <p:cNvPr id="8195" name="Picture 14" descr="http://www.remarkable.co.uk/downloads/Car%20Part%20Pen.jpg"/>
          <p:cNvPicPr>
            <a:picLocks noChangeAspect="1" noChangeArrowheads="1"/>
          </p:cNvPicPr>
          <p:nvPr/>
        </p:nvPicPr>
        <p:blipFill>
          <a:blip r:embed="rId3" cstate="print"/>
          <a:srcRect t="81255" r="1051"/>
          <a:stretch>
            <a:fillRect/>
          </a:stretch>
        </p:blipFill>
        <p:spPr bwMode="auto">
          <a:xfrm>
            <a:off x="214313" y="142875"/>
            <a:ext cx="2293937" cy="487363"/>
          </a:xfrm>
          <a:prstGeom prst="rect">
            <a:avLst/>
          </a:prstGeom>
          <a:noFill/>
          <a:ln w="9525">
            <a:noFill/>
            <a:miter lim="800000"/>
            <a:headEnd/>
            <a:tailEnd/>
          </a:ln>
        </p:spPr>
      </p:pic>
      <p:pic>
        <p:nvPicPr>
          <p:cNvPr id="8196" name="Picture 8" descr="http://t1.gstatic.com/images?q=tbn:J49RKQN0NG9AvM:http://artmaterials.artistsnetwork.com/content/binary/Pastels-lightfastnessblog.jpg">
            <a:hlinkClick r:id="rId4"/>
          </p:cNvPr>
          <p:cNvPicPr>
            <a:picLocks noChangeAspect="1" noChangeArrowheads="1"/>
          </p:cNvPicPr>
          <p:nvPr/>
        </p:nvPicPr>
        <p:blipFill>
          <a:blip r:embed="rId5" cstate="print"/>
          <a:srcRect/>
          <a:stretch>
            <a:fillRect/>
          </a:stretch>
        </p:blipFill>
        <p:spPr bwMode="auto">
          <a:xfrm>
            <a:off x="7500938" y="285750"/>
            <a:ext cx="1466850" cy="3571875"/>
          </a:xfrm>
          <a:prstGeom prst="rect">
            <a:avLst/>
          </a:prstGeom>
          <a:noFill/>
          <a:ln w="9525">
            <a:noFill/>
            <a:miter lim="800000"/>
            <a:headEnd/>
            <a:tailEnd/>
          </a:ln>
        </p:spPr>
      </p:pic>
      <p:pic>
        <p:nvPicPr>
          <p:cNvPr id="8197" name="Picture 6" descr="http://product-image.tradeindia.com/00259559/b/0/Color-Chalks.jpg"/>
          <p:cNvPicPr>
            <a:picLocks noChangeAspect="1" noChangeArrowheads="1"/>
          </p:cNvPicPr>
          <p:nvPr/>
        </p:nvPicPr>
        <p:blipFill>
          <a:blip r:embed="rId6" cstate="print"/>
          <a:srcRect/>
          <a:stretch>
            <a:fillRect/>
          </a:stretch>
        </p:blipFill>
        <p:spPr bwMode="auto">
          <a:xfrm>
            <a:off x="214313" y="2979738"/>
            <a:ext cx="2214562" cy="1663700"/>
          </a:xfrm>
          <a:prstGeom prst="rect">
            <a:avLst/>
          </a:prstGeom>
          <a:noFill/>
          <a:ln w="9525">
            <a:noFill/>
            <a:miter lim="800000"/>
            <a:headEnd/>
            <a:tailEnd/>
          </a:ln>
        </p:spPr>
      </p:pic>
      <p:sp>
        <p:nvSpPr>
          <p:cNvPr id="8198" name="Title 1"/>
          <p:cNvSpPr>
            <a:spLocks noGrp="1"/>
          </p:cNvSpPr>
          <p:nvPr>
            <p:ph type="title"/>
          </p:nvPr>
        </p:nvSpPr>
        <p:spPr/>
        <p:txBody>
          <a:bodyPr/>
          <a:lstStyle/>
          <a:p>
            <a:pPr eaLnBrk="1" hangingPunct="1"/>
            <a:r>
              <a:rPr lang="en-GB" smtClean="0">
                <a:solidFill>
                  <a:schemeClr val="bg1"/>
                </a:solidFill>
                <a:latin typeface="Arial Black" pitchFamily="34" charset="0"/>
              </a:rPr>
              <a:t>Using different mediums</a:t>
            </a:r>
          </a:p>
        </p:txBody>
      </p:sp>
      <p:sp>
        <p:nvSpPr>
          <p:cNvPr id="8199" name="Content Placeholder 2"/>
          <p:cNvSpPr>
            <a:spLocks noGrp="1"/>
          </p:cNvSpPr>
          <p:nvPr>
            <p:ph idx="1"/>
          </p:nvPr>
        </p:nvSpPr>
        <p:spPr>
          <a:xfrm>
            <a:off x="1571625" y="2571750"/>
            <a:ext cx="6115050" cy="2185988"/>
          </a:xfrm>
        </p:spPr>
        <p:txBody>
          <a:bodyPr/>
          <a:lstStyle/>
          <a:p>
            <a:pPr algn="ctr" eaLnBrk="1" hangingPunct="1">
              <a:buFont typeface="Arial" pitchFamily="34" charset="0"/>
              <a:buNone/>
            </a:pPr>
            <a:r>
              <a:rPr lang="en-GB" smtClean="0"/>
              <a:t> Children should be encouraged to experiment with a range of different mediums.</a:t>
            </a:r>
            <a:br>
              <a:rPr lang="en-GB" smtClean="0"/>
            </a:br>
            <a:endParaRPr lang="en-GB" smtClean="0"/>
          </a:p>
        </p:txBody>
      </p:sp>
      <p:pic>
        <p:nvPicPr>
          <p:cNvPr id="8200" name="Picture 2" descr="http://www.stolaf.edu/services/cel/10_10_08/pencils.jpg"/>
          <p:cNvPicPr>
            <a:picLocks noChangeAspect="1" noChangeArrowheads="1"/>
          </p:cNvPicPr>
          <p:nvPr/>
        </p:nvPicPr>
        <p:blipFill>
          <a:blip r:embed="rId7" cstate="print"/>
          <a:srcRect/>
          <a:stretch>
            <a:fillRect/>
          </a:stretch>
        </p:blipFill>
        <p:spPr bwMode="auto">
          <a:xfrm>
            <a:off x="214313" y="4765675"/>
            <a:ext cx="2500312" cy="1871663"/>
          </a:xfrm>
          <a:prstGeom prst="rect">
            <a:avLst/>
          </a:prstGeom>
          <a:noFill/>
          <a:ln w="9525">
            <a:noFill/>
            <a:miter lim="800000"/>
            <a:headEnd/>
            <a:tailEnd/>
          </a:ln>
        </p:spPr>
      </p:pic>
      <p:sp>
        <p:nvSpPr>
          <p:cNvPr id="8201" name="TextBox 5"/>
          <p:cNvSpPr txBox="1">
            <a:spLocks noChangeArrowheads="1"/>
          </p:cNvSpPr>
          <p:nvPr/>
        </p:nvSpPr>
        <p:spPr bwMode="auto">
          <a:xfrm>
            <a:off x="1785938" y="6215063"/>
            <a:ext cx="1928812" cy="369887"/>
          </a:xfrm>
          <a:prstGeom prst="rect">
            <a:avLst/>
          </a:prstGeom>
          <a:noFill/>
          <a:ln w="9525">
            <a:noFill/>
            <a:miter lim="800000"/>
            <a:headEnd/>
            <a:tailEnd/>
          </a:ln>
        </p:spPr>
        <p:txBody>
          <a:bodyPr>
            <a:spAutoFit/>
          </a:bodyPr>
          <a:lstStyle/>
          <a:p>
            <a:r>
              <a:rPr lang="en-GB">
                <a:latin typeface="Calibri" pitchFamily="34" charset="0"/>
              </a:rPr>
              <a:t>Coloured Pencils </a:t>
            </a:r>
          </a:p>
        </p:txBody>
      </p:sp>
      <p:sp>
        <p:nvSpPr>
          <p:cNvPr id="8202" name="TextBox 6"/>
          <p:cNvSpPr txBox="1">
            <a:spLocks noChangeArrowheads="1"/>
          </p:cNvSpPr>
          <p:nvPr/>
        </p:nvSpPr>
        <p:spPr bwMode="auto">
          <a:xfrm>
            <a:off x="5143500" y="5934075"/>
            <a:ext cx="3000375" cy="923925"/>
          </a:xfrm>
          <a:prstGeom prst="rect">
            <a:avLst/>
          </a:prstGeom>
          <a:noFill/>
          <a:ln w="9525">
            <a:noFill/>
            <a:miter lim="800000"/>
            <a:headEnd/>
            <a:tailEnd/>
          </a:ln>
        </p:spPr>
        <p:txBody>
          <a:bodyPr>
            <a:spAutoFit/>
          </a:bodyPr>
          <a:lstStyle/>
          <a:p>
            <a:pPr algn="ctr"/>
            <a:r>
              <a:rPr lang="en-GB">
                <a:solidFill>
                  <a:srgbClr val="C00000"/>
                </a:solidFill>
                <a:latin typeface="Calibri" pitchFamily="34" charset="0"/>
              </a:rPr>
              <a:t>These are just a selection of mediums there are many more.</a:t>
            </a:r>
          </a:p>
        </p:txBody>
      </p:sp>
      <p:pic>
        <p:nvPicPr>
          <p:cNvPr id="8203" name="Picture 4" descr="See full size image">
            <a:hlinkClick r:id="rId8"/>
          </p:cNvPr>
          <p:cNvPicPr>
            <a:picLocks noChangeAspect="1" noChangeArrowheads="1"/>
          </p:cNvPicPr>
          <p:nvPr/>
        </p:nvPicPr>
        <p:blipFill>
          <a:blip r:embed="rId9" cstate="print"/>
          <a:srcRect/>
          <a:stretch>
            <a:fillRect/>
          </a:stretch>
        </p:blipFill>
        <p:spPr bwMode="auto">
          <a:xfrm>
            <a:off x="3214688" y="4429125"/>
            <a:ext cx="2100262" cy="1500188"/>
          </a:xfrm>
          <a:prstGeom prst="rect">
            <a:avLst/>
          </a:prstGeom>
          <a:noFill/>
          <a:ln w="9525">
            <a:noFill/>
            <a:miter lim="800000"/>
            <a:headEnd/>
            <a:tailEnd/>
          </a:ln>
        </p:spPr>
      </p:pic>
      <p:sp>
        <p:nvSpPr>
          <p:cNvPr id="8204" name="TextBox 8"/>
          <p:cNvSpPr txBox="1">
            <a:spLocks noChangeArrowheads="1"/>
          </p:cNvSpPr>
          <p:nvPr/>
        </p:nvSpPr>
        <p:spPr bwMode="auto">
          <a:xfrm>
            <a:off x="4857750" y="5286375"/>
            <a:ext cx="1214438" cy="400050"/>
          </a:xfrm>
          <a:prstGeom prst="rect">
            <a:avLst/>
          </a:prstGeom>
          <a:noFill/>
          <a:ln w="9525">
            <a:noFill/>
            <a:miter lim="800000"/>
            <a:headEnd/>
            <a:tailEnd/>
          </a:ln>
        </p:spPr>
        <p:txBody>
          <a:bodyPr>
            <a:spAutoFit/>
          </a:bodyPr>
          <a:lstStyle/>
          <a:p>
            <a:r>
              <a:rPr lang="en-GB" sz="2000">
                <a:solidFill>
                  <a:schemeClr val="bg1"/>
                </a:solidFill>
                <a:latin typeface="Calibri" pitchFamily="34" charset="0"/>
              </a:rPr>
              <a:t>Charcoal</a:t>
            </a:r>
          </a:p>
        </p:txBody>
      </p:sp>
      <p:sp>
        <p:nvSpPr>
          <p:cNvPr id="8205" name="TextBox 10"/>
          <p:cNvSpPr txBox="1">
            <a:spLocks noChangeArrowheads="1"/>
          </p:cNvSpPr>
          <p:nvPr/>
        </p:nvSpPr>
        <p:spPr bwMode="auto">
          <a:xfrm>
            <a:off x="285750" y="4143375"/>
            <a:ext cx="1071563" cy="369888"/>
          </a:xfrm>
          <a:prstGeom prst="rect">
            <a:avLst/>
          </a:prstGeom>
          <a:noFill/>
          <a:ln w="9525">
            <a:noFill/>
            <a:miter lim="800000"/>
            <a:headEnd/>
            <a:tailEnd/>
          </a:ln>
        </p:spPr>
        <p:txBody>
          <a:bodyPr>
            <a:spAutoFit/>
          </a:bodyPr>
          <a:lstStyle/>
          <a:p>
            <a:r>
              <a:rPr lang="en-GB">
                <a:latin typeface="Calibri" pitchFamily="34" charset="0"/>
              </a:rPr>
              <a:t>Chalks </a:t>
            </a:r>
          </a:p>
        </p:txBody>
      </p:sp>
      <p:sp>
        <p:nvSpPr>
          <p:cNvPr id="8206" name="TextBox 12"/>
          <p:cNvSpPr txBox="1">
            <a:spLocks noChangeArrowheads="1"/>
          </p:cNvSpPr>
          <p:nvPr/>
        </p:nvSpPr>
        <p:spPr bwMode="auto">
          <a:xfrm>
            <a:off x="7858125" y="1928813"/>
            <a:ext cx="857250" cy="369887"/>
          </a:xfrm>
          <a:prstGeom prst="rect">
            <a:avLst/>
          </a:prstGeom>
          <a:noFill/>
          <a:ln w="9525">
            <a:noFill/>
            <a:miter lim="800000"/>
            <a:headEnd/>
            <a:tailEnd/>
          </a:ln>
        </p:spPr>
        <p:txBody>
          <a:bodyPr>
            <a:spAutoFit/>
          </a:bodyPr>
          <a:lstStyle/>
          <a:p>
            <a:r>
              <a:rPr lang="en-GB">
                <a:solidFill>
                  <a:schemeClr val="bg1"/>
                </a:solidFill>
                <a:latin typeface="Calibri" pitchFamily="34" charset="0"/>
              </a:rPr>
              <a:t>Pastels</a:t>
            </a:r>
            <a:r>
              <a:rPr lang="en-GB">
                <a:latin typeface="Calibri" pitchFamily="34" charset="0"/>
              </a:rPr>
              <a:t> </a:t>
            </a:r>
          </a:p>
        </p:txBody>
      </p:sp>
      <p:pic>
        <p:nvPicPr>
          <p:cNvPr id="8207" name="Picture 10" descr="See full size image">
            <a:hlinkClick r:id="rId10"/>
          </p:cNvPr>
          <p:cNvPicPr>
            <a:picLocks noChangeAspect="1" noChangeArrowheads="1"/>
          </p:cNvPicPr>
          <p:nvPr/>
        </p:nvPicPr>
        <p:blipFill>
          <a:blip r:embed="rId11" cstate="print"/>
          <a:srcRect/>
          <a:stretch>
            <a:fillRect/>
          </a:stretch>
        </p:blipFill>
        <p:spPr bwMode="auto">
          <a:xfrm>
            <a:off x="214313" y="1071563"/>
            <a:ext cx="2071687" cy="1571625"/>
          </a:xfrm>
          <a:prstGeom prst="rect">
            <a:avLst/>
          </a:prstGeom>
          <a:noFill/>
          <a:ln w="9525">
            <a:noFill/>
            <a:miter lim="800000"/>
            <a:headEnd/>
            <a:tailEnd/>
          </a:ln>
        </p:spPr>
      </p:pic>
      <p:sp>
        <p:nvSpPr>
          <p:cNvPr id="8208" name="TextBox 14"/>
          <p:cNvSpPr txBox="1">
            <a:spLocks noChangeArrowheads="1"/>
          </p:cNvSpPr>
          <p:nvPr/>
        </p:nvSpPr>
        <p:spPr bwMode="auto">
          <a:xfrm>
            <a:off x="2000250" y="2071688"/>
            <a:ext cx="1500188" cy="369887"/>
          </a:xfrm>
          <a:prstGeom prst="rect">
            <a:avLst/>
          </a:prstGeom>
          <a:noFill/>
          <a:ln w="9525">
            <a:noFill/>
            <a:miter lim="800000"/>
            <a:headEnd/>
            <a:tailEnd/>
          </a:ln>
        </p:spPr>
        <p:txBody>
          <a:bodyPr>
            <a:spAutoFit/>
          </a:bodyPr>
          <a:lstStyle/>
          <a:p>
            <a:r>
              <a:rPr lang="en-GB">
                <a:solidFill>
                  <a:srgbClr val="FF0000"/>
                </a:solidFill>
                <a:latin typeface="Calibri" pitchFamily="34" charset="0"/>
              </a:rPr>
              <a:t>Wax Crayons </a:t>
            </a:r>
          </a:p>
        </p:txBody>
      </p:sp>
      <p:pic>
        <p:nvPicPr>
          <p:cNvPr id="8209" name="Picture 12" descr="http://t1.gstatic.com/images?q=tbn:o0tdALhMV44QiM:http://image.ssww.com/catimages/SWSA-SWSZ/SWSC/SWSC1093.eps_0925.fpx%3F%26wid%3D300%26cvt%3Djpeg">
            <a:hlinkClick r:id="rId12"/>
          </p:cNvPr>
          <p:cNvPicPr>
            <a:picLocks noChangeAspect="1" noChangeArrowheads="1"/>
          </p:cNvPicPr>
          <p:nvPr/>
        </p:nvPicPr>
        <p:blipFill>
          <a:blip r:embed="rId13" cstate="print"/>
          <a:srcRect/>
          <a:stretch>
            <a:fillRect/>
          </a:stretch>
        </p:blipFill>
        <p:spPr bwMode="auto">
          <a:xfrm>
            <a:off x="4714875" y="1214438"/>
            <a:ext cx="2500313" cy="1104900"/>
          </a:xfrm>
          <a:prstGeom prst="rect">
            <a:avLst/>
          </a:prstGeom>
          <a:noFill/>
          <a:ln w="9525">
            <a:noFill/>
            <a:miter lim="800000"/>
            <a:headEnd/>
            <a:tailEnd/>
          </a:ln>
        </p:spPr>
      </p:pic>
      <p:sp>
        <p:nvSpPr>
          <p:cNvPr id="8210" name="TextBox 16"/>
          <p:cNvSpPr txBox="1">
            <a:spLocks noChangeArrowheads="1"/>
          </p:cNvSpPr>
          <p:nvPr/>
        </p:nvSpPr>
        <p:spPr bwMode="auto">
          <a:xfrm>
            <a:off x="4214813" y="2214563"/>
            <a:ext cx="1000125" cy="369887"/>
          </a:xfrm>
          <a:prstGeom prst="rect">
            <a:avLst/>
          </a:prstGeom>
          <a:noFill/>
          <a:ln w="9525">
            <a:noFill/>
            <a:miter lim="800000"/>
            <a:headEnd/>
            <a:tailEnd/>
          </a:ln>
        </p:spPr>
        <p:txBody>
          <a:bodyPr>
            <a:spAutoFit/>
          </a:bodyPr>
          <a:lstStyle/>
          <a:p>
            <a:r>
              <a:rPr lang="en-GB">
                <a:latin typeface="Calibri" pitchFamily="34" charset="0"/>
              </a:rPr>
              <a:t>Pencils </a:t>
            </a:r>
          </a:p>
        </p:txBody>
      </p:sp>
      <p:sp>
        <p:nvSpPr>
          <p:cNvPr id="8211" name="TextBox 18"/>
          <p:cNvSpPr txBox="1">
            <a:spLocks noChangeArrowheads="1"/>
          </p:cNvSpPr>
          <p:nvPr/>
        </p:nvSpPr>
        <p:spPr bwMode="auto">
          <a:xfrm>
            <a:off x="0" y="571500"/>
            <a:ext cx="857250" cy="369888"/>
          </a:xfrm>
          <a:prstGeom prst="rect">
            <a:avLst/>
          </a:prstGeom>
          <a:noFill/>
          <a:ln w="9525">
            <a:noFill/>
            <a:miter lim="800000"/>
            <a:headEnd/>
            <a:tailEnd/>
          </a:ln>
        </p:spPr>
        <p:txBody>
          <a:bodyPr>
            <a:spAutoFit/>
          </a:bodyPr>
          <a:lstStyle/>
          <a:p>
            <a:r>
              <a:rPr lang="en-GB">
                <a:latin typeface="Calibri" pitchFamily="34" charset="0"/>
              </a:rPr>
              <a:t>Pens </a:t>
            </a:r>
          </a:p>
        </p:txBody>
      </p:sp>
      <p:sp>
        <p:nvSpPr>
          <p:cNvPr id="8212" name="TextBox 20"/>
          <p:cNvSpPr txBox="1">
            <a:spLocks noChangeArrowheads="1"/>
          </p:cNvSpPr>
          <p:nvPr/>
        </p:nvSpPr>
        <p:spPr bwMode="auto">
          <a:xfrm>
            <a:off x="6500813" y="4500563"/>
            <a:ext cx="1428750" cy="369887"/>
          </a:xfrm>
          <a:prstGeom prst="rect">
            <a:avLst/>
          </a:prstGeom>
          <a:noFill/>
          <a:ln w="9525">
            <a:noFill/>
            <a:miter lim="800000"/>
            <a:headEnd/>
            <a:tailEnd/>
          </a:ln>
        </p:spPr>
        <p:txBody>
          <a:bodyPr>
            <a:spAutoFit/>
          </a:bodyPr>
          <a:lstStyle/>
          <a:p>
            <a:r>
              <a:rPr lang="en-GB">
                <a:solidFill>
                  <a:srgbClr val="FF0000"/>
                </a:solidFill>
                <a:latin typeface="Calibri" pitchFamily="34" charset="0"/>
              </a:rPr>
              <a:t>Felt tip pens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descr="http://t2.gstatic.com/images?q=tbn:6d8-rzsKndRwrM:http://www.tptimberstretchers.co.uk/resources/_wsb_366x366_canvas%2Bedges%2Bdrybrush.jpg">
            <a:hlinkClick r:id="rId2"/>
          </p:cNvPr>
          <p:cNvPicPr>
            <a:picLocks noChangeAspect="1" noChangeArrowheads="1"/>
          </p:cNvPicPr>
          <p:nvPr/>
        </p:nvPicPr>
        <p:blipFill>
          <a:blip r:embed="rId3" cstate="print"/>
          <a:srcRect/>
          <a:stretch>
            <a:fillRect/>
          </a:stretch>
        </p:blipFill>
        <p:spPr bwMode="auto">
          <a:xfrm>
            <a:off x="6734175" y="357188"/>
            <a:ext cx="2000250" cy="2000250"/>
          </a:xfrm>
          <a:prstGeom prst="rect">
            <a:avLst/>
          </a:prstGeom>
          <a:noFill/>
          <a:ln w="9525">
            <a:noFill/>
            <a:miter lim="800000"/>
            <a:headEnd/>
            <a:tailEnd/>
          </a:ln>
        </p:spPr>
      </p:pic>
      <p:pic>
        <p:nvPicPr>
          <p:cNvPr id="9219" name="Picture 2" descr="See full size image">
            <a:hlinkClick r:id="rId4"/>
          </p:cNvPr>
          <p:cNvPicPr>
            <a:picLocks noChangeAspect="1" noChangeArrowheads="1"/>
          </p:cNvPicPr>
          <p:nvPr/>
        </p:nvPicPr>
        <p:blipFill>
          <a:blip r:embed="rId5" cstate="print"/>
          <a:srcRect/>
          <a:stretch>
            <a:fillRect/>
          </a:stretch>
        </p:blipFill>
        <p:spPr bwMode="auto">
          <a:xfrm>
            <a:off x="214313" y="214313"/>
            <a:ext cx="1808162" cy="2333625"/>
          </a:xfrm>
          <a:prstGeom prst="rect">
            <a:avLst/>
          </a:prstGeom>
          <a:noFill/>
          <a:ln w="9525">
            <a:noFill/>
            <a:miter lim="800000"/>
            <a:headEnd/>
            <a:tailEnd/>
          </a:ln>
        </p:spPr>
      </p:pic>
      <p:sp>
        <p:nvSpPr>
          <p:cNvPr id="9220" name="Title 1"/>
          <p:cNvSpPr>
            <a:spLocks noGrp="1"/>
          </p:cNvSpPr>
          <p:nvPr>
            <p:ph type="title"/>
          </p:nvPr>
        </p:nvSpPr>
        <p:spPr/>
        <p:txBody>
          <a:bodyPr/>
          <a:lstStyle/>
          <a:p>
            <a:pPr eaLnBrk="1" hangingPunct="1"/>
            <a:r>
              <a:rPr lang="en-GB" smtClean="0"/>
              <a:t>Surfaces </a:t>
            </a:r>
          </a:p>
        </p:txBody>
      </p:sp>
      <p:sp>
        <p:nvSpPr>
          <p:cNvPr id="3" name="Content Placeholder 2"/>
          <p:cNvSpPr>
            <a:spLocks noGrp="1"/>
          </p:cNvSpPr>
          <p:nvPr>
            <p:ph idx="1"/>
          </p:nvPr>
        </p:nvSpPr>
        <p:spPr>
          <a:xfrm>
            <a:off x="1571625" y="1500188"/>
            <a:ext cx="6186488" cy="2400300"/>
          </a:xfrm>
        </p:spPr>
        <p:txBody>
          <a:bodyPr rtlCol="0">
            <a:normAutofit fontScale="92500"/>
          </a:bodyPr>
          <a:lstStyle/>
          <a:p>
            <a:pPr algn="ctr" eaLnBrk="1" fontAlgn="auto" hangingPunct="1">
              <a:spcAft>
                <a:spcPts val="0"/>
              </a:spcAft>
              <a:buFont typeface="Arial" pitchFamily="34" charset="0"/>
              <a:buNone/>
              <a:defRPr/>
            </a:pPr>
            <a:r>
              <a:rPr lang="en-GB" dirty="0" smtClean="0"/>
              <a:t>As well as experimenting with a range of different mediums children should also have the opportunity to draw on a number of different surfaces to see the different effects. </a:t>
            </a:r>
          </a:p>
        </p:txBody>
      </p:sp>
      <p:sp>
        <p:nvSpPr>
          <p:cNvPr id="9222" name="TextBox 4"/>
          <p:cNvSpPr txBox="1">
            <a:spLocks noChangeArrowheads="1"/>
          </p:cNvSpPr>
          <p:nvPr/>
        </p:nvSpPr>
        <p:spPr bwMode="auto">
          <a:xfrm>
            <a:off x="0" y="2071688"/>
            <a:ext cx="857250" cy="369887"/>
          </a:xfrm>
          <a:prstGeom prst="rect">
            <a:avLst/>
          </a:prstGeom>
          <a:noFill/>
          <a:ln w="9525">
            <a:noFill/>
            <a:miter lim="800000"/>
            <a:headEnd/>
            <a:tailEnd/>
          </a:ln>
        </p:spPr>
        <p:txBody>
          <a:bodyPr>
            <a:spAutoFit/>
          </a:bodyPr>
          <a:lstStyle/>
          <a:p>
            <a:r>
              <a:rPr lang="en-GB">
                <a:solidFill>
                  <a:srgbClr val="FF0000"/>
                </a:solidFill>
                <a:latin typeface="Calibri" pitchFamily="34" charset="0"/>
              </a:rPr>
              <a:t>Paper</a:t>
            </a:r>
          </a:p>
        </p:txBody>
      </p:sp>
      <p:pic>
        <p:nvPicPr>
          <p:cNvPr id="9223" name="Picture 4" descr="http://t0.gstatic.com/images?q=tbn:lV-EAJWq_d94KM:http://www.compucardid.com/card-b.gif">
            <a:hlinkClick r:id="rId6"/>
          </p:cNvPr>
          <p:cNvPicPr>
            <a:picLocks noChangeAspect="1" noChangeArrowheads="1"/>
          </p:cNvPicPr>
          <p:nvPr/>
        </p:nvPicPr>
        <p:blipFill>
          <a:blip r:embed="rId7" cstate="print"/>
          <a:srcRect/>
          <a:stretch>
            <a:fillRect/>
          </a:stretch>
        </p:blipFill>
        <p:spPr bwMode="auto">
          <a:xfrm>
            <a:off x="6858000" y="4357688"/>
            <a:ext cx="2005013" cy="2138362"/>
          </a:xfrm>
          <a:prstGeom prst="rect">
            <a:avLst/>
          </a:prstGeom>
          <a:noFill/>
          <a:ln w="9525">
            <a:noFill/>
            <a:miter lim="800000"/>
            <a:headEnd/>
            <a:tailEnd/>
          </a:ln>
        </p:spPr>
      </p:pic>
      <p:sp>
        <p:nvSpPr>
          <p:cNvPr id="9224" name="TextBox 6"/>
          <p:cNvSpPr txBox="1">
            <a:spLocks noChangeArrowheads="1"/>
          </p:cNvSpPr>
          <p:nvPr/>
        </p:nvSpPr>
        <p:spPr bwMode="auto">
          <a:xfrm>
            <a:off x="7643813" y="5286375"/>
            <a:ext cx="785812" cy="369888"/>
          </a:xfrm>
          <a:prstGeom prst="rect">
            <a:avLst/>
          </a:prstGeom>
          <a:noFill/>
          <a:ln w="9525">
            <a:noFill/>
            <a:miter lim="800000"/>
            <a:headEnd/>
            <a:tailEnd/>
          </a:ln>
        </p:spPr>
        <p:txBody>
          <a:bodyPr>
            <a:spAutoFit/>
          </a:bodyPr>
          <a:lstStyle/>
          <a:p>
            <a:r>
              <a:rPr lang="en-GB">
                <a:solidFill>
                  <a:schemeClr val="bg1"/>
                </a:solidFill>
                <a:latin typeface="Calibri" pitchFamily="34" charset="0"/>
              </a:rPr>
              <a:t>Card</a:t>
            </a:r>
          </a:p>
        </p:txBody>
      </p:sp>
      <p:pic>
        <p:nvPicPr>
          <p:cNvPr id="9225" name="Picture 6" descr="http://t1.gstatic.com/images?q=tbn:qQGx-4LF8wVoOM:http://www.albioncourt.co.uk/images/swatches/lit/paper-leaf.jpg">
            <a:hlinkClick r:id="rId8"/>
          </p:cNvPr>
          <p:cNvPicPr>
            <a:picLocks noChangeAspect="1" noChangeArrowheads="1"/>
          </p:cNvPicPr>
          <p:nvPr/>
        </p:nvPicPr>
        <p:blipFill>
          <a:blip r:embed="rId9" cstate="print"/>
          <a:srcRect/>
          <a:stretch>
            <a:fillRect/>
          </a:stretch>
        </p:blipFill>
        <p:spPr bwMode="auto">
          <a:xfrm>
            <a:off x="357188" y="4286250"/>
            <a:ext cx="1714500" cy="2081213"/>
          </a:xfrm>
          <a:prstGeom prst="rect">
            <a:avLst/>
          </a:prstGeom>
          <a:noFill/>
          <a:ln w="9525">
            <a:noFill/>
            <a:miter lim="800000"/>
            <a:headEnd/>
            <a:tailEnd/>
          </a:ln>
        </p:spPr>
      </p:pic>
      <p:sp>
        <p:nvSpPr>
          <p:cNvPr id="9226" name="TextBox 8"/>
          <p:cNvSpPr txBox="1">
            <a:spLocks noChangeArrowheads="1"/>
          </p:cNvSpPr>
          <p:nvPr/>
        </p:nvSpPr>
        <p:spPr bwMode="auto">
          <a:xfrm>
            <a:off x="857250" y="5857875"/>
            <a:ext cx="1857375" cy="369888"/>
          </a:xfrm>
          <a:prstGeom prst="rect">
            <a:avLst/>
          </a:prstGeom>
          <a:noFill/>
          <a:ln w="9525">
            <a:noFill/>
            <a:miter lim="800000"/>
            <a:headEnd/>
            <a:tailEnd/>
          </a:ln>
        </p:spPr>
        <p:txBody>
          <a:bodyPr>
            <a:spAutoFit/>
          </a:bodyPr>
          <a:lstStyle/>
          <a:p>
            <a:r>
              <a:rPr lang="en-GB">
                <a:latin typeface="Calibri" pitchFamily="34" charset="0"/>
              </a:rPr>
              <a:t>Handmade paper </a:t>
            </a:r>
          </a:p>
        </p:txBody>
      </p:sp>
      <p:sp>
        <p:nvSpPr>
          <p:cNvPr id="9227" name="TextBox 10"/>
          <p:cNvSpPr txBox="1">
            <a:spLocks noChangeArrowheads="1"/>
          </p:cNvSpPr>
          <p:nvPr/>
        </p:nvSpPr>
        <p:spPr bwMode="auto">
          <a:xfrm>
            <a:off x="7858125" y="2000250"/>
            <a:ext cx="928688" cy="369888"/>
          </a:xfrm>
          <a:prstGeom prst="rect">
            <a:avLst/>
          </a:prstGeom>
          <a:noFill/>
          <a:ln w="9525">
            <a:noFill/>
            <a:miter lim="800000"/>
            <a:headEnd/>
            <a:tailEnd/>
          </a:ln>
        </p:spPr>
        <p:txBody>
          <a:bodyPr>
            <a:spAutoFit/>
          </a:bodyPr>
          <a:lstStyle/>
          <a:p>
            <a:r>
              <a:rPr lang="en-GB">
                <a:solidFill>
                  <a:schemeClr val="bg1"/>
                </a:solidFill>
                <a:latin typeface="Calibri" pitchFamily="34" charset="0"/>
              </a:rPr>
              <a:t>Canvas</a:t>
            </a:r>
          </a:p>
        </p:txBody>
      </p:sp>
      <p:pic>
        <p:nvPicPr>
          <p:cNvPr id="9228" name="Picture 10" descr="http://t1.gstatic.com/images?q=tbn:rI2FbSZnRjlIvM:http://247wallst.files.wordpress.com/2009/10/newspaper32.jpg">
            <a:hlinkClick r:id="rId10"/>
          </p:cNvPr>
          <p:cNvPicPr>
            <a:picLocks noChangeAspect="1" noChangeArrowheads="1"/>
          </p:cNvPicPr>
          <p:nvPr/>
        </p:nvPicPr>
        <p:blipFill>
          <a:blip r:embed="rId11" cstate="print"/>
          <a:srcRect/>
          <a:stretch>
            <a:fillRect/>
          </a:stretch>
        </p:blipFill>
        <p:spPr bwMode="auto">
          <a:xfrm>
            <a:off x="4500563" y="3929063"/>
            <a:ext cx="1943100" cy="1460500"/>
          </a:xfrm>
          <a:prstGeom prst="rect">
            <a:avLst/>
          </a:prstGeom>
          <a:noFill/>
          <a:ln w="9525">
            <a:noFill/>
            <a:miter lim="800000"/>
            <a:headEnd/>
            <a:tailEnd/>
          </a:ln>
        </p:spPr>
      </p:pic>
      <p:sp>
        <p:nvSpPr>
          <p:cNvPr id="9229" name="TextBox 12"/>
          <p:cNvSpPr txBox="1">
            <a:spLocks noChangeArrowheads="1"/>
          </p:cNvSpPr>
          <p:nvPr/>
        </p:nvSpPr>
        <p:spPr bwMode="auto">
          <a:xfrm>
            <a:off x="5429250" y="4929188"/>
            <a:ext cx="1285875" cy="369887"/>
          </a:xfrm>
          <a:prstGeom prst="rect">
            <a:avLst/>
          </a:prstGeom>
          <a:noFill/>
          <a:ln w="9525">
            <a:noFill/>
            <a:miter lim="800000"/>
            <a:headEnd/>
            <a:tailEnd/>
          </a:ln>
        </p:spPr>
        <p:txBody>
          <a:bodyPr>
            <a:spAutoFit/>
          </a:bodyPr>
          <a:lstStyle/>
          <a:p>
            <a:r>
              <a:rPr lang="en-GB">
                <a:solidFill>
                  <a:srgbClr val="C00000"/>
                </a:solidFill>
                <a:latin typeface="Calibri" pitchFamily="34" charset="0"/>
              </a:rPr>
              <a:t>Newspaper</a:t>
            </a:r>
          </a:p>
        </p:txBody>
      </p:sp>
      <p:pic>
        <p:nvPicPr>
          <p:cNvPr id="9230" name="Picture 12" descr="http://t2.gstatic.com/images?q=tbn:TID65JWyLJAORM:http://www.rapidonline.com/netalogue/zoomed/Large/06719401.jpg">
            <a:hlinkClick r:id="rId12"/>
          </p:cNvPr>
          <p:cNvPicPr>
            <a:picLocks noChangeAspect="1" noChangeArrowheads="1"/>
          </p:cNvPicPr>
          <p:nvPr/>
        </p:nvPicPr>
        <p:blipFill>
          <a:blip r:embed="rId13" cstate="print"/>
          <a:srcRect/>
          <a:stretch>
            <a:fillRect/>
          </a:stretch>
        </p:blipFill>
        <p:spPr bwMode="auto">
          <a:xfrm>
            <a:off x="2643188" y="4643438"/>
            <a:ext cx="1785937" cy="1857375"/>
          </a:xfrm>
          <a:prstGeom prst="rect">
            <a:avLst/>
          </a:prstGeom>
          <a:noFill/>
          <a:ln w="9525">
            <a:noFill/>
            <a:miter lim="800000"/>
            <a:headEnd/>
            <a:tailEnd/>
          </a:ln>
        </p:spPr>
      </p:pic>
      <p:sp>
        <p:nvSpPr>
          <p:cNvPr id="9231" name="TextBox 14"/>
          <p:cNvSpPr txBox="1">
            <a:spLocks noChangeArrowheads="1"/>
          </p:cNvSpPr>
          <p:nvPr/>
        </p:nvSpPr>
        <p:spPr bwMode="auto">
          <a:xfrm>
            <a:off x="3857625" y="6143625"/>
            <a:ext cx="1571625" cy="369888"/>
          </a:xfrm>
          <a:prstGeom prst="rect">
            <a:avLst/>
          </a:prstGeom>
          <a:noFill/>
          <a:ln w="9525">
            <a:noFill/>
            <a:miter lim="800000"/>
            <a:headEnd/>
            <a:tailEnd/>
          </a:ln>
        </p:spPr>
        <p:txBody>
          <a:bodyPr>
            <a:spAutoFit/>
          </a:bodyPr>
          <a:lstStyle/>
          <a:p>
            <a:r>
              <a:rPr lang="en-GB">
                <a:latin typeface="Calibri" pitchFamily="34" charset="0"/>
              </a:rPr>
              <a:t>Sugar Paper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9" descr="http://t2.gstatic.com/images?q=tbn:OZ0mrW21vifNoM:http://www.tazabazar.com/images/rice-zinga.jpg">
            <a:hlinkClick r:id="rId2"/>
          </p:cNvPr>
          <p:cNvPicPr>
            <a:picLocks noChangeAspect="1" noChangeArrowheads="1"/>
          </p:cNvPicPr>
          <p:nvPr/>
        </p:nvPicPr>
        <p:blipFill>
          <a:blip r:embed="rId3" cstate="print"/>
          <a:srcRect/>
          <a:stretch>
            <a:fillRect/>
          </a:stretch>
        </p:blipFill>
        <p:spPr bwMode="auto">
          <a:xfrm>
            <a:off x="4143375" y="3786188"/>
            <a:ext cx="1446213" cy="1285875"/>
          </a:xfrm>
          <a:prstGeom prst="rect">
            <a:avLst/>
          </a:prstGeom>
          <a:noFill/>
          <a:ln w="9525">
            <a:noFill/>
            <a:miter lim="800000"/>
            <a:headEnd/>
            <a:tailEnd/>
          </a:ln>
        </p:spPr>
      </p:pic>
      <p:pic>
        <p:nvPicPr>
          <p:cNvPr id="10243" name="Picture 81" descr="http://www.assistireland.ie/uploadedfiles/Product_Images/Healthcare_Products/Sensory_Integration/Creative%20Sand%20Tray%20(NRS)%202237.jpg"/>
          <p:cNvPicPr>
            <a:picLocks noChangeAspect="1" noChangeArrowheads="1"/>
          </p:cNvPicPr>
          <p:nvPr/>
        </p:nvPicPr>
        <p:blipFill>
          <a:blip r:embed="rId4" cstate="print"/>
          <a:srcRect/>
          <a:stretch>
            <a:fillRect/>
          </a:stretch>
        </p:blipFill>
        <p:spPr bwMode="auto">
          <a:xfrm>
            <a:off x="285750" y="2000250"/>
            <a:ext cx="1905000" cy="1905000"/>
          </a:xfrm>
          <a:prstGeom prst="rect">
            <a:avLst/>
          </a:prstGeom>
          <a:noFill/>
          <a:ln w="9525">
            <a:noFill/>
            <a:miter lim="800000"/>
            <a:headEnd/>
            <a:tailEnd/>
          </a:ln>
        </p:spPr>
      </p:pic>
      <p:pic>
        <p:nvPicPr>
          <p:cNvPr id="10244" name="Picture 84" descr="http://bylittlehands.typepad.com/.a/6a010536db0a26970b01156f036f3b970c-800wi"/>
          <p:cNvPicPr>
            <a:picLocks noChangeAspect="1" noChangeArrowheads="1"/>
          </p:cNvPicPr>
          <p:nvPr/>
        </p:nvPicPr>
        <p:blipFill>
          <a:blip r:embed="rId5" cstate="print"/>
          <a:srcRect/>
          <a:stretch>
            <a:fillRect/>
          </a:stretch>
        </p:blipFill>
        <p:spPr bwMode="auto">
          <a:xfrm>
            <a:off x="214313" y="4965700"/>
            <a:ext cx="2214562" cy="1662113"/>
          </a:xfrm>
          <a:prstGeom prst="rect">
            <a:avLst/>
          </a:prstGeom>
          <a:noFill/>
          <a:ln w="9525">
            <a:noFill/>
            <a:miter lim="800000"/>
            <a:headEnd/>
            <a:tailEnd/>
          </a:ln>
        </p:spPr>
      </p:pic>
      <p:sp>
        <p:nvSpPr>
          <p:cNvPr id="10245" name="Title 1"/>
          <p:cNvSpPr>
            <a:spLocks noGrp="1"/>
          </p:cNvSpPr>
          <p:nvPr>
            <p:ph type="title"/>
          </p:nvPr>
        </p:nvSpPr>
        <p:spPr>
          <a:xfrm>
            <a:off x="500063" y="0"/>
            <a:ext cx="8229600" cy="1143000"/>
          </a:xfrm>
        </p:spPr>
        <p:txBody>
          <a:bodyPr/>
          <a:lstStyle/>
          <a:p>
            <a:pPr eaLnBrk="1" hangingPunct="1"/>
            <a:r>
              <a:rPr lang="en-GB" smtClean="0"/>
              <a:t>Drawing in the early years.</a:t>
            </a:r>
          </a:p>
        </p:txBody>
      </p:sp>
      <p:sp>
        <p:nvSpPr>
          <p:cNvPr id="10246" name="Content Placeholder 2"/>
          <p:cNvSpPr>
            <a:spLocks noGrp="1"/>
          </p:cNvSpPr>
          <p:nvPr>
            <p:ph idx="1"/>
          </p:nvPr>
        </p:nvSpPr>
        <p:spPr>
          <a:xfrm>
            <a:off x="0" y="857250"/>
            <a:ext cx="5614988" cy="1257300"/>
          </a:xfrm>
        </p:spPr>
        <p:txBody>
          <a:bodyPr/>
          <a:lstStyle/>
          <a:p>
            <a:pPr algn="ctr" eaLnBrk="1" hangingPunct="1">
              <a:buFont typeface="Arial" pitchFamily="34" charset="0"/>
              <a:buNone/>
            </a:pPr>
            <a:r>
              <a:rPr lang="en-GB" sz="2400" smtClean="0"/>
              <a:t>Drawing does not have to be confined to simply holding a pencil or crayon and making marks with it. </a:t>
            </a:r>
          </a:p>
        </p:txBody>
      </p:sp>
      <p:sp>
        <p:nvSpPr>
          <p:cNvPr id="10247" name="TextBox 3"/>
          <p:cNvSpPr txBox="1">
            <a:spLocks noChangeArrowheads="1"/>
          </p:cNvSpPr>
          <p:nvPr/>
        </p:nvSpPr>
        <p:spPr bwMode="auto">
          <a:xfrm>
            <a:off x="3429000" y="5143500"/>
            <a:ext cx="5500688" cy="1570038"/>
          </a:xfrm>
          <a:prstGeom prst="rect">
            <a:avLst/>
          </a:prstGeom>
          <a:noFill/>
          <a:ln w="9525">
            <a:noFill/>
            <a:miter lim="800000"/>
            <a:headEnd/>
            <a:tailEnd/>
          </a:ln>
        </p:spPr>
        <p:txBody>
          <a:bodyPr>
            <a:spAutoFit/>
          </a:bodyPr>
          <a:lstStyle/>
          <a:p>
            <a:pPr algn="ctr"/>
            <a:r>
              <a:rPr lang="en-GB" sz="2400">
                <a:latin typeface="Calibri" pitchFamily="34" charset="0"/>
              </a:rPr>
              <a:t>Drawing within a medium can also allow children to progress,  develop and  become more advanced with their drawing skills. </a:t>
            </a:r>
          </a:p>
        </p:txBody>
      </p:sp>
      <p:pic>
        <p:nvPicPr>
          <p:cNvPr id="10248" name="Picture 90" descr="http://www.simplekidscrafts.com/kidscrafts/how-to-make-colored-clean-mud.jpg"/>
          <p:cNvPicPr>
            <a:picLocks noChangeAspect="1" noChangeArrowheads="1"/>
          </p:cNvPicPr>
          <p:nvPr/>
        </p:nvPicPr>
        <p:blipFill>
          <a:blip r:embed="rId6" cstate="print"/>
          <a:srcRect/>
          <a:stretch>
            <a:fillRect/>
          </a:stretch>
        </p:blipFill>
        <p:spPr bwMode="auto">
          <a:xfrm>
            <a:off x="2428875" y="2143125"/>
            <a:ext cx="2719388" cy="1257300"/>
          </a:xfrm>
          <a:prstGeom prst="rect">
            <a:avLst/>
          </a:prstGeom>
          <a:noFill/>
          <a:ln w="9525">
            <a:noFill/>
            <a:miter lim="800000"/>
            <a:headEnd/>
            <a:tailEnd/>
          </a:ln>
        </p:spPr>
      </p:pic>
      <p:pic>
        <p:nvPicPr>
          <p:cNvPr id="10249" name="Picture 93" descr="http://farm3.static.flickr.com/2339/2314355239_8c89a40a48.jpg"/>
          <p:cNvPicPr>
            <a:picLocks noChangeAspect="1" noChangeArrowheads="1"/>
          </p:cNvPicPr>
          <p:nvPr/>
        </p:nvPicPr>
        <p:blipFill>
          <a:blip r:embed="rId7" cstate="print"/>
          <a:srcRect/>
          <a:stretch>
            <a:fillRect/>
          </a:stretch>
        </p:blipFill>
        <p:spPr bwMode="auto">
          <a:xfrm>
            <a:off x="6429375" y="1357313"/>
            <a:ext cx="2214563" cy="1476375"/>
          </a:xfrm>
          <a:prstGeom prst="rect">
            <a:avLst/>
          </a:prstGeom>
          <a:noFill/>
          <a:ln w="9525">
            <a:noFill/>
            <a:miter lim="800000"/>
            <a:headEnd/>
            <a:tailEnd/>
          </a:ln>
        </p:spPr>
      </p:pic>
      <p:sp>
        <p:nvSpPr>
          <p:cNvPr id="10250" name="TextBox 8"/>
          <p:cNvSpPr txBox="1">
            <a:spLocks noChangeArrowheads="1"/>
          </p:cNvSpPr>
          <p:nvPr/>
        </p:nvSpPr>
        <p:spPr bwMode="auto">
          <a:xfrm>
            <a:off x="6929438" y="2786063"/>
            <a:ext cx="1857375" cy="369887"/>
          </a:xfrm>
          <a:prstGeom prst="rect">
            <a:avLst/>
          </a:prstGeom>
          <a:noFill/>
          <a:ln w="9525">
            <a:noFill/>
            <a:miter lim="800000"/>
            <a:headEnd/>
            <a:tailEnd/>
          </a:ln>
        </p:spPr>
        <p:txBody>
          <a:bodyPr>
            <a:spAutoFit/>
          </a:bodyPr>
          <a:lstStyle/>
          <a:p>
            <a:r>
              <a:rPr lang="en-GB">
                <a:solidFill>
                  <a:schemeClr val="bg1"/>
                </a:solidFill>
                <a:latin typeface="Calibri" pitchFamily="34" charset="0"/>
              </a:rPr>
              <a:t>Drawing in mud!</a:t>
            </a:r>
          </a:p>
        </p:txBody>
      </p:sp>
      <p:sp>
        <p:nvSpPr>
          <p:cNvPr id="10251" name="TextBox 9"/>
          <p:cNvSpPr txBox="1">
            <a:spLocks noChangeArrowheads="1"/>
          </p:cNvSpPr>
          <p:nvPr/>
        </p:nvSpPr>
        <p:spPr bwMode="auto">
          <a:xfrm>
            <a:off x="428625" y="6215063"/>
            <a:ext cx="3214688" cy="369887"/>
          </a:xfrm>
          <a:prstGeom prst="rect">
            <a:avLst/>
          </a:prstGeom>
          <a:noFill/>
          <a:ln w="9525">
            <a:noFill/>
            <a:miter lim="800000"/>
            <a:headEnd/>
            <a:tailEnd/>
          </a:ln>
        </p:spPr>
        <p:txBody>
          <a:bodyPr>
            <a:spAutoFit/>
          </a:bodyPr>
          <a:lstStyle/>
          <a:p>
            <a:r>
              <a:rPr lang="en-GB">
                <a:solidFill>
                  <a:schemeClr val="bg1"/>
                </a:solidFill>
                <a:latin typeface="Calibri" pitchFamily="34" charset="0"/>
              </a:rPr>
              <a:t>With chalks on the playground.</a:t>
            </a:r>
          </a:p>
        </p:txBody>
      </p:sp>
      <p:sp>
        <p:nvSpPr>
          <p:cNvPr id="10252" name="TextBox 10"/>
          <p:cNvSpPr txBox="1">
            <a:spLocks noChangeArrowheads="1"/>
          </p:cNvSpPr>
          <p:nvPr/>
        </p:nvSpPr>
        <p:spPr bwMode="auto">
          <a:xfrm>
            <a:off x="2357438" y="3500438"/>
            <a:ext cx="2000250" cy="369887"/>
          </a:xfrm>
          <a:prstGeom prst="rect">
            <a:avLst/>
          </a:prstGeom>
          <a:noFill/>
          <a:ln w="9525">
            <a:noFill/>
            <a:miter lim="800000"/>
            <a:headEnd/>
            <a:tailEnd/>
          </a:ln>
        </p:spPr>
        <p:txBody>
          <a:bodyPr>
            <a:spAutoFit/>
          </a:bodyPr>
          <a:lstStyle/>
          <a:p>
            <a:r>
              <a:rPr lang="en-GB">
                <a:solidFill>
                  <a:schemeClr val="bg1"/>
                </a:solidFill>
                <a:latin typeface="Calibri" pitchFamily="34" charset="0"/>
              </a:rPr>
              <a:t>Drawing in sand </a:t>
            </a:r>
          </a:p>
        </p:txBody>
      </p:sp>
      <p:pic>
        <p:nvPicPr>
          <p:cNvPr id="10253" name="Picture 7" descr="http://t3.gstatic.com/images?q=tbn:ysJjsu-2DZRKUM:http://www.christmas-crafting.co.uk/prodimages/CAG10.jpg">
            <a:hlinkClick r:id="rId8"/>
          </p:cNvPr>
          <p:cNvPicPr>
            <a:picLocks noChangeAspect="1" noChangeArrowheads="1"/>
          </p:cNvPicPr>
          <p:nvPr/>
        </p:nvPicPr>
        <p:blipFill>
          <a:blip r:embed="rId9" cstate="print"/>
          <a:srcRect/>
          <a:stretch>
            <a:fillRect/>
          </a:stretch>
        </p:blipFill>
        <p:spPr bwMode="auto">
          <a:xfrm>
            <a:off x="6286500" y="3357563"/>
            <a:ext cx="1428750" cy="1495425"/>
          </a:xfrm>
          <a:prstGeom prst="rect">
            <a:avLst/>
          </a:prstGeom>
          <a:noFill/>
          <a:ln w="9525">
            <a:noFill/>
            <a:miter lim="800000"/>
            <a:headEnd/>
            <a:tailEnd/>
          </a:ln>
        </p:spPr>
      </p:pic>
      <p:sp>
        <p:nvSpPr>
          <p:cNvPr id="10254" name="TextBox 12"/>
          <p:cNvSpPr txBox="1">
            <a:spLocks noChangeArrowheads="1"/>
          </p:cNvSpPr>
          <p:nvPr/>
        </p:nvSpPr>
        <p:spPr bwMode="auto">
          <a:xfrm>
            <a:off x="7572375" y="4643438"/>
            <a:ext cx="1143000" cy="369887"/>
          </a:xfrm>
          <a:prstGeom prst="rect">
            <a:avLst/>
          </a:prstGeom>
          <a:noFill/>
          <a:ln w="9525">
            <a:noFill/>
            <a:miter lim="800000"/>
            <a:headEnd/>
            <a:tailEnd/>
          </a:ln>
        </p:spPr>
        <p:txBody>
          <a:bodyPr>
            <a:spAutoFit/>
          </a:bodyPr>
          <a:lstStyle/>
          <a:p>
            <a:r>
              <a:rPr lang="en-GB">
                <a:solidFill>
                  <a:schemeClr val="bg1"/>
                </a:solidFill>
                <a:latin typeface="Calibri" pitchFamily="34" charset="0"/>
              </a:rPr>
              <a:t>Glitter </a:t>
            </a:r>
          </a:p>
        </p:txBody>
      </p:sp>
      <p:sp>
        <p:nvSpPr>
          <p:cNvPr id="10255" name="TextBox 14"/>
          <p:cNvSpPr txBox="1">
            <a:spLocks noChangeArrowheads="1"/>
          </p:cNvSpPr>
          <p:nvPr/>
        </p:nvSpPr>
        <p:spPr bwMode="auto">
          <a:xfrm>
            <a:off x="3571875" y="4500563"/>
            <a:ext cx="571500" cy="369887"/>
          </a:xfrm>
          <a:prstGeom prst="rect">
            <a:avLst/>
          </a:prstGeom>
          <a:noFill/>
          <a:ln w="9525">
            <a:noFill/>
            <a:miter lim="800000"/>
            <a:headEnd/>
            <a:tailEnd/>
          </a:ln>
        </p:spPr>
        <p:txBody>
          <a:bodyPr>
            <a:spAutoFit/>
          </a:bodyPr>
          <a:lstStyle/>
          <a:p>
            <a:r>
              <a:rPr lang="en-GB">
                <a:solidFill>
                  <a:schemeClr val="bg1"/>
                </a:solidFill>
                <a:latin typeface="Calibri" pitchFamily="34" charset="0"/>
              </a:rPr>
              <a:t>Rice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471</TotalTime>
  <Words>1076</Words>
  <Application>Microsoft Office PowerPoint</Application>
  <PresentationFormat>On-screen Show (4:3)</PresentationFormat>
  <Paragraphs>129</Paragraphs>
  <Slides>21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Freestyle Script</vt:lpstr>
      <vt:lpstr>Arial Black</vt:lpstr>
      <vt:lpstr>SassoonPrimaryInfant</vt:lpstr>
      <vt:lpstr>Times New Roman</vt:lpstr>
      <vt:lpstr>Office Theme</vt:lpstr>
      <vt:lpstr>Drawing </vt:lpstr>
      <vt:lpstr>The Development of children’s drawing. </vt:lpstr>
      <vt:lpstr>Drawing stage 1- Scribbling</vt:lpstr>
      <vt:lpstr>Drawing stage 2-  Symbolic </vt:lpstr>
      <vt:lpstr> Stage 3- Descriptive This is sometimes called the recognisable symbols stage. </vt:lpstr>
      <vt:lpstr>Stage 4- Visual Realism </vt:lpstr>
      <vt:lpstr>Using different mediums</vt:lpstr>
      <vt:lpstr>Surfaces </vt:lpstr>
      <vt:lpstr>Drawing in the early years.</vt:lpstr>
      <vt:lpstr>Techniques</vt:lpstr>
      <vt:lpstr>Cross Curricular  Links </vt:lpstr>
      <vt:lpstr>                        Sketchbooks</vt:lpstr>
      <vt:lpstr>Observational Drawing</vt:lpstr>
      <vt:lpstr>Painting</vt:lpstr>
      <vt:lpstr>Colour Theory </vt:lpstr>
      <vt:lpstr>Mixing colours in Key stage 1</vt:lpstr>
      <vt:lpstr>Mixing colours in Key stage 2</vt:lpstr>
      <vt:lpstr>Websites</vt:lpstr>
      <vt:lpstr>Artists</vt:lpstr>
      <vt:lpstr>Artists </vt:lpstr>
      <vt:lpstr>References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Development of children’s drawing.</dc:title>
  <dc:creator>Charlotte Jones</dc:creator>
  <cp:lastModifiedBy>Clare</cp:lastModifiedBy>
  <cp:revision>30</cp:revision>
  <dcterms:created xsi:type="dcterms:W3CDTF">2010-03-21T19:49:29Z</dcterms:created>
  <dcterms:modified xsi:type="dcterms:W3CDTF">2010-03-31T15:23:22Z</dcterms:modified>
</cp:coreProperties>
</file>