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59" r:id="rId3"/>
    <p:sldId id="260" r:id="rId4"/>
    <p:sldId id="261" r:id="rId5"/>
    <p:sldId id="271" r:id="rId6"/>
    <p:sldId id="274" r:id="rId7"/>
    <p:sldId id="272" r:id="rId8"/>
    <p:sldId id="273" r:id="rId9"/>
    <p:sldId id="264" r:id="rId10"/>
    <p:sldId id="270"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637" autoAdjust="0"/>
  </p:normalViewPr>
  <p:slideViewPr>
    <p:cSldViewPr>
      <p:cViewPr varScale="1">
        <p:scale>
          <a:sx n="104" d="100"/>
          <a:sy n="104" d="100"/>
        </p:scale>
        <p:origin x="-1188"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C4475D-D98E-44CF-B1BC-F95E3FAEE507}" type="datetimeFigureOut">
              <a:rPr lang="en-US" smtClean="0"/>
              <a:pPr/>
              <a:t>3/31/2010</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DF6171-FE1E-48F2-8592-A01061BC882B}"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sculpture is a three-dimensional object which sits in actual physical space.</a:t>
            </a:r>
          </a:p>
          <a:p>
            <a:pPr>
              <a:buNone/>
            </a:pPr>
            <a:r>
              <a:rPr lang="en-US" dirty="0" smtClean="0"/>
              <a:t>Our focus to provide resources for Early years and primary settings for 3D construction and deconstruction.</a:t>
            </a:r>
          </a:p>
          <a:p>
            <a:pPr>
              <a:buNone/>
            </a:pPr>
            <a:r>
              <a:rPr lang="en-US" b="1" dirty="0" smtClean="0"/>
              <a:t>According to the EYFS children should be taught to:</a:t>
            </a:r>
          </a:p>
          <a:p>
            <a:r>
              <a:rPr lang="en-US" dirty="0" smtClean="0"/>
              <a:t>Explore colour, texture, shape, form and space in two or three dimensions.</a:t>
            </a:r>
          </a:p>
          <a:p>
            <a:r>
              <a:rPr lang="en-US" dirty="0" smtClean="0"/>
              <a:t>Create 3D structures</a:t>
            </a:r>
          </a:p>
          <a:p>
            <a:r>
              <a:rPr lang="en-US" dirty="0" smtClean="0"/>
              <a:t>Begin to construct stacking blocks vertically and horizontally, making enclosures and creating spaces</a:t>
            </a:r>
          </a:p>
          <a:p>
            <a:pPr>
              <a:buNone/>
            </a:pPr>
            <a:r>
              <a:rPr lang="en-US" b="1" dirty="0" smtClean="0"/>
              <a:t>According to the National Curriculum children should be taught to:</a:t>
            </a:r>
          </a:p>
          <a:p>
            <a:r>
              <a:rPr lang="en-US" dirty="0" smtClean="0"/>
              <a:t>investigate and manipulate a variety of materials using different processes, tools and techniques.</a:t>
            </a:r>
          </a:p>
          <a:p>
            <a:r>
              <a:rPr lang="en-US" dirty="0" smtClean="0"/>
              <a:t>Represent ideas and feelings and design and make images and artefacts. </a:t>
            </a:r>
          </a:p>
          <a:p>
            <a:r>
              <a:rPr lang="en-US" dirty="0" smtClean="0"/>
              <a:t>Work on their own as well as collaboratively on projects in two and three dimensions.</a:t>
            </a:r>
          </a:p>
          <a:p>
            <a:endParaRPr lang="en-GB" dirty="0"/>
          </a:p>
        </p:txBody>
      </p:sp>
      <p:sp>
        <p:nvSpPr>
          <p:cNvPr id="4" name="Slide Number Placeholder 3"/>
          <p:cNvSpPr>
            <a:spLocks noGrp="1"/>
          </p:cNvSpPr>
          <p:nvPr>
            <p:ph type="sldNum" sz="quarter" idx="10"/>
          </p:nvPr>
        </p:nvSpPr>
        <p:spPr/>
        <p:txBody>
          <a:bodyPr/>
          <a:lstStyle/>
          <a:p>
            <a:fld id="{20DF6171-FE1E-48F2-8592-A01061BC882B}" type="slidenum">
              <a:rPr lang="en-GB" smtClean="0"/>
              <a:pPr/>
              <a:t>1</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0DF6171-FE1E-48F2-8592-A01061BC882B}" type="slidenum">
              <a:rPr lang="en-GB" smtClean="0"/>
              <a:pPr/>
              <a:t>3</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0DF6171-FE1E-48F2-8592-A01061BC882B}" type="slidenum">
              <a:rPr lang="en-GB" smtClean="0"/>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4F1152-F4EB-484C-81F0-92ED67CEF0A6}"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28059AA-6615-4D7D-B16C-BCF1E58B170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2AD47A-B97B-4215-9D09-F2F467C07163}" type="datetimeFigureOut">
              <a:rPr lang="en-US" smtClean="0"/>
              <a:pPr/>
              <a:t>3/31/2010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2D38BED-EC11-4E96-9BE6-BC00E9517FAE}"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2AD47A-B97B-4215-9D09-F2F467C07163}" type="datetimeFigureOut">
              <a:rPr lang="en-US" smtClean="0"/>
              <a:pPr/>
              <a:t>3/31/2010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D38BED-EC11-4E96-9BE6-BC00E9517FA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janeadamsceramics.co.uk/" TargetMode="Externa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hyperlink" Target="http://www.antonygormley.co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kinderart.com/sculpture/" TargetMode="External"/><Relationship Id="rId2" Type="http://schemas.openxmlformats.org/officeDocument/2006/relationships/hyperlink" Target="http://www.citv.co.uk/page.asp?partid=14&amp;src=http://www.artattack.co.uk" TargetMode="External"/><Relationship Id="rId1" Type="http://schemas.openxmlformats.org/officeDocument/2006/relationships/slideLayout" Target="../slideLayouts/slideLayout12.xml"/><Relationship Id="rId4" Type="http://schemas.openxmlformats.org/officeDocument/2006/relationships/hyperlink" Target="http://pottery.netfirms.com/lessonps.h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www.brighthub.com/education/k-12/articles/36576.aspx" TargetMode="Externa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hyperlink" Target="http://www.creativekidsathome.com/activities/activity_8.html" TargetMode="External"/><Relationship Id="rId2" Type="http://schemas.openxmlformats.org/officeDocument/2006/relationships/image" Target="../media/image15.jpeg"/><Relationship Id="rId1" Type="http://schemas.openxmlformats.org/officeDocument/2006/relationships/slideLayout" Target="../slideLayouts/slideLayout8.xml"/><Relationship Id="rId5" Type="http://schemas.openxmlformats.org/officeDocument/2006/relationships/hyperlink" Target="http://www.citv.co.uk/page.asp?partid=14&amp;src=http://www.artattack.co.uk" TargetMode="External"/><Relationship Id="rId4" Type="http://schemas.openxmlformats.org/officeDocument/2006/relationships/hyperlink" Target="http://atozteacherstuff.com/pages/4028.shtm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playingbythebook.net/2010/01/25/inventions-with-junk-modelling-nonfiction-monday/" TargetMode="External"/><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hyperlink" Target="http://www.artsandcraftsforkids.co.uk/junk-modelling-for-pre-schoolers.html" TargetMode="External"/><Relationship Id="rId4" Type="http://schemas.openxmlformats.org/officeDocument/2006/relationships/hyperlink" Target="http://www.crayola.com/lesson-plans/detail/recycle-robot-lesson-plan/"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princetonol.com/groups/iad/lessons/middle/Larry-mask.htm" TargetMode="External"/><Relationship Id="rId2" Type="http://schemas.openxmlformats.org/officeDocument/2006/relationships/image" Target="../media/image17.jpeg"/><Relationship Id="rId1" Type="http://schemas.openxmlformats.org/officeDocument/2006/relationships/slideLayout" Target="../slideLayouts/slideLayout8.xml"/><Relationship Id="rId5" Type="http://schemas.openxmlformats.org/officeDocument/2006/relationships/hyperlink" Target="http://www.kinderart.com/sculpture/artquarium.shtml" TargetMode="External"/><Relationship Id="rId4" Type="http://schemas.openxmlformats.org/officeDocument/2006/relationships/hyperlink" Target="http://www.kinderart.com/sculpture/animalmasks.s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curriculart.co.uk/project/gail-snail/make/" TargetMode="External"/><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hyperlink" Target="http://www.dickblick.com/multicultural/indianjewelry/"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www.ehow.com/how_5193205_make-tile-out-clay.html" TargetMode="External"/><Relationship Id="rId3" Type="http://schemas.openxmlformats.org/officeDocument/2006/relationships/image" Target="../media/image19.jpeg"/><Relationship Id="rId7" Type="http://schemas.openxmlformats.org/officeDocument/2006/relationships/hyperlink" Target="http://www.ehow.com/how_2142235_coil-pot.html"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9" Type="http://schemas.openxmlformats.org/officeDocument/2006/relationships/hyperlink" Target="http://www.ehow.com/how_5386099_make-clay-pinch-pot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0"/>
            <a:ext cx="8229600" cy="1143000"/>
          </a:xfrm>
        </p:spPr>
        <p:txBody>
          <a:bodyPr/>
          <a:lstStyle/>
          <a:p>
            <a:r>
              <a:rPr lang="en-US" b="1" dirty="0"/>
              <a:t>3-D </a:t>
            </a:r>
            <a:r>
              <a:rPr lang="en-US" b="1" dirty="0"/>
              <a:t>Modeling</a:t>
            </a:r>
            <a:endParaRPr lang="en-US" b="1" dirty="0"/>
          </a:p>
        </p:txBody>
      </p:sp>
      <p:pic>
        <p:nvPicPr>
          <p:cNvPr id="6" name="Picture 5" descr="29.jpg"/>
          <p:cNvPicPr>
            <a:picLocks noChangeAspect="1"/>
          </p:cNvPicPr>
          <p:nvPr/>
        </p:nvPicPr>
        <p:blipFill>
          <a:blip r:embed="rId3" cstate="print"/>
          <a:stretch>
            <a:fillRect/>
          </a:stretch>
        </p:blipFill>
        <p:spPr>
          <a:xfrm>
            <a:off x="0" y="1066800"/>
            <a:ext cx="9144000" cy="57912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Possible Cross-Curricular Links</a:t>
            </a:r>
          </a:p>
        </p:txBody>
      </p:sp>
      <p:sp>
        <p:nvSpPr>
          <p:cNvPr id="3" name="Text Placeholder 2"/>
          <p:cNvSpPr>
            <a:spLocks noGrp="1"/>
          </p:cNvSpPr>
          <p:nvPr>
            <p:ph type="body" idx="1"/>
          </p:nvPr>
        </p:nvSpPr>
        <p:spPr/>
        <p:txBody>
          <a:bodyPr>
            <a:normAutofit/>
          </a:bodyPr>
          <a:lstStyle/>
          <a:p>
            <a:endParaRPr lang="en-US" sz="1000" dirty="0"/>
          </a:p>
        </p:txBody>
      </p:sp>
      <p:graphicFrame>
        <p:nvGraphicFramePr>
          <p:cNvPr id="4" name="Table 3"/>
          <p:cNvGraphicFramePr>
            <a:graphicFrameLocks noGrp="1"/>
          </p:cNvGraphicFramePr>
          <p:nvPr/>
        </p:nvGraphicFramePr>
        <p:xfrm>
          <a:off x="533400" y="1600200"/>
          <a:ext cx="7848600" cy="4145280"/>
        </p:xfrm>
        <a:graphic>
          <a:graphicData uri="http://schemas.openxmlformats.org/drawingml/2006/table">
            <a:tbl>
              <a:tblPr firstRow="1" bandRow="1">
                <a:tableStyleId>{5C22544A-7EE6-4342-B048-85BDC9FD1C3A}</a:tableStyleId>
              </a:tblPr>
              <a:tblGrid>
                <a:gridCol w="2819400"/>
                <a:gridCol w="5029200"/>
              </a:tblGrid>
              <a:tr h="370840">
                <a:tc>
                  <a:txBody>
                    <a:bodyPr/>
                    <a:lstStyle/>
                    <a:p>
                      <a:r>
                        <a:rPr lang="en-US" dirty="0"/>
                        <a:t>Areas</a:t>
                      </a:r>
                    </a:p>
                  </a:txBody>
                  <a:tcPr/>
                </a:tc>
                <a:tc>
                  <a:txBody>
                    <a:bodyPr/>
                    <a:lstStyle/>
                    <a:p>
                      <a:r>
                        <a:rPr lang="en-US" dirty="0"/>
                        <a:t>Art</a:t>
                      </a:r>
                      <a:r>
                        <a:rPr lang="en-US" baseline="0" dirty="0"/>
                        <a:t> links</a:t>
                      </a:r>
                      <a:endParaRPr lang="en-US" dirty="0"/>
                    </a:p>
                  </a:txBody>
                  <a:tcPr/>
                </a:tc>
              </a:tr>
              <a:tr h="370840">
                <a:tc>
                  <a:txBody>
                    <a:bodyPr/>
                    <a:lstStyle/>
                    <a:p>
                      <a:r>
                        <a:rPr lang="en-US" dirty="0"/>
                        <a:t>English</a:t>
                      </a:r>
                    </a:p>
                  </a:txBody>
                  <a:tcPr/>
                </a:tc>
                <a:tc>
                  <a:txBody>
                    <a:bodyPr/>
                    <a:lstStyle/>
                    <a:p>
                      <a:r>
                        <a:rPr lang="en-US" dirty="0"/>
                        <a:t>Traditional tales– children can make animal masks (papier mache)</a:t>
                      </a:r>
                    </a:p>
                  </a:txBody>
                  <a:tcPr/>
                </a:tc>
              </a:tr>
              <a:tr h="370840">
                <a:tc>
                  <a:txBody>
                    <a:bodyPr/>
                    <a:lstStyle/>
                    <a:p>
                      <a:r>
                        <a:rPr lang="en-US" dirty="0"/>
                        <a:t>Numeracy</a:t>
                      </a:r>
                    </a:p>
                  </a:txBody>
                  <a:tcPr/>
                </a:tc>
                <a:tc>
                  <a:txBody>
                    <a:bodyPr/>
                    <a:lstStyle/>
                    <a:p>
                      <a:r>
                        <a:rPr lang="en-US" dirty="0"/>
                        <a:t>Adding</a:t>
                      </a:r>
                      <a:r>
                        <a:rPr lang="en-US" baseline="0" dirty="0"/>
                        <a:t> and </a:t>
                      </a:r>
                      <a:r>
                        <a:rPr lang="en-US" dirty="0"/>
                        <a:t>subtracting, weighing, temperature,</a:t>
                      </a:r>
                      <a:r>
                        <a:rPr lang="en-US" baseline="0" dirty="0"/>
                        <a:t> measurement, 3D shapes</a:t>
                      </a:r>
                      <a:endParaRPr lang="en-US" dirty="0"/>
                    </a:p>
                  </a:txBody>
                  <a:tcPr/>
                </a:tc>
              </a:tr>
              <a:tr h="370840">
                <a:tc>
                  <a:txBody>
                    <a:bodyPr/>
                    <a:lstStyle/>
                    <a:p>
                      <a:r>
                        <a:rPr lang="en-US" dirty="0"/>
                        <a:t>History</a:t>
                      </a:r>
                    </a:p>
                  </a:txBody>
                  <a:tcPr/>
                </a:tc>
                <a:tc>
                  <a:txBody>
                    <a:bodyPr/>
                    <a:lstStyle/>
                    <a:p>
                      <a:r>
                        <a:rPr lang="en-US" dirty="0"/>
                        <a:t>African masks, Japanese</a:t>
                      </a:r>
                      <a:r>
                        <a:rPr lang="en-US" baseline="0" dirty="0"/>
                        <a:t> masks, etc., </a:t>
                      </a:r>
                    </a:p>
                    <a:p>
                      <a:r>
                        <a:rPr lang="en-US" dirty="0"/>
                        <a:t>Roman mosaic, fossil prints</a:t>
                      </a:r>
                    </a:p>
                  </a:txBody>
                  <a:tcPr/>
                </a:tc>
              </a:tr>
              <a:tr h="370840">
                <a:tc>
                  <a:txBody>
                    <a:bodyPr/>
                    <a:lstStyle/>
                    <a:p>
                      <a:r>
                        <a:rPr lang="en-US" dirty="0"/>
                        <a:t>Religion</a:t>
                      </a:r>
                    </a:p>
                  </a:txBody>
                  <a:tcPr/>
                </a:tc>
                <a:tc>
                  <a:txBody>
                    <a:bodyPr/>
                    <a:lstStyle/>
                    <a:p>
                      <a:r>
                        <a:rPr lang="en-US" dirty="0"/>
                        <a:t>Artefacts </a:t>
                      </a:r>
                    </a:p>
                  </a:txBody>
                  <a:tcPr/>
                </a:tc>
              </a:tr>
              <a:tr h="370840">
                <a:tc>
                  <a:txBody>
                    <a:bodyPr/>
                    <a:lstStyle/>
                    <a:p>
                      <a:r>
                        <a:rPr lang="en-US" dirty="0"/>
                        <a:t>Science</a:t>
                      </a:r>
                    </a:p>
                  </a:txBody>
                  <a:tcPr/>
                </a:tc>
                <a:tc>
                  <a:txBody>
                    <a:bodyPr/>
                    <a:lstStyle/>
                    <a:p>
                      <a:r>
                        <a:rPr lang="en-US" dirty="0"/>
                        <a:t>Mini-beasts </a:t>
                      </a:r>
                    </a:p>
                  </a:txBody>
                  <a:tcPr/>
                </a:tc>
              </a:tr>
              <a:tr h="370840">
                <a:tc>
                  <a:txBody>
                    <a:bodyPr/>
                    <a:lstStyle/>
                    <a:p>
                      <a:r>
                        <a:rPr lang="en-US" dirty="0"/>
                        <a:t>Geography</a:t>
                      </a:r>
                    </a:p>
                  </a:txBody>
                  <a:tcPr/>
                </a:tc>
                <a:tc>
                  <a:txBody>
                    <a:bodyPr/>
                    <a:lstStyle/>
                    <a:p>
                      <a:r>
                        <a:rPr lang="en-US" dirty="0"/>
                        <a:t>Soil</a:t>
                      </a:r>
                      <a:r>
                        <a:rPr lang="en-US" baseline="0" dirty="0"/>
                        <a:t> classification and location</a:t>
                      </a:r>
                      <a:endParaRPr lang="en-US" dirty="0"/>
                    </a:p>
                  </a:txBody>
                  <a:tcPr/>
                </a:tc>
              </a:tr>
              <a:tr h="370840">
                <a:tc>
                  <a:txBody>
                    <a:bodyPr/>
                    <a:lstStyle/>
                    <a:p>
                      <a:r>
                        <a:rPr lang="en-US" dirty="0"/>
                        <a:t>Physical Education</a:t>
                      </a:r>
                    </a:p>
                  </a:txBody>
                  <a:tcPr/>
                </a:tc>
                <a:tc>
                  <a:txBody>
                    <a:bodyPr/>
                    <a:lstStyle/>
                    <a:p>
                      <a:r>
                        <a:rPr lang="en-US" dirty="0"/>
                        <a:t>Fine motor skills, shaping</a:t>
                      </a:r>
                    </a:p>
                  </a:txBody>
                  <a:tcPr/>
                </a:tc>
              </a:tr>
              <a:tr h="370840">
                <a:tc>
                  <a:txBody>
                    <a:bodyPr/>
                    <a:lstStyle/>
                    <a:p>
                      <a:r>
                        <a:rPr lang="en-US" dirty="0"/>
                        <a:t>D&amp;T</a:t>
                      </a:r>
                    </a:p>
                  </a:txBody>
                  <a:tcPr/>
                </a:tc>
                <a:tc>
                  <a:txBody>
                    <a:bodyPr/>
                    <a:lstStyle/>
                    <a:p>
                      <a:r>
                        <a:rPr lang="en-US" dirty="0"/>
                        <a:t>Making play dough, cooking with dough</a:t>
                      </a:r>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Health and Safety</a:t>
            </a:r>
          </a:p>
        </p:txBody>
      </p:sp>
      <p:sp>
        <p:nvSpPr>
          <p:cNvPr id="3" name="Text Placeholder 2"/>
          <p:cNvSpPr>
            <a:spLocks noGrp="1"/>
          </p:cNvSpPr>
          <p:nvPr>
            <p:ph type="body" idx="1"/>
          </p:nvPr>
        </p:nvSpPr>
        <p:spPr/>
        <p:txBody>
          <a:bodyPr>
            <a:normAutofit fontScale="62500" lnSpcReduction="20000"/>
          </a:bodyPr>
          <a:lstStyle/>
          <a:p>
            <a:r>
              <a:rPr lang="en-GB" dirty="0"/>
              <a:t>Before working with clay ensure that none of the students have any </a:t>
            </a:r>
            <a:r>
              <a:rPr lang="en-GB" b="1" dirty="0"/>
              <a:t>allergies.  </a:t>
            </a:r>
          </a:p>
          <a:p>
            <a:r>
              <a:rPr lang="en-GB" dirty="0"/>
              <a:t>Equipment must be washed thoroughly</a:t>
            </a:r>
          </a:p>
          <a:p>
            <a:r>
              <a:rPr lang="en-GB" dirty="0"/>
              <a:t>Brushes, tools and containers should be used exclusively for clay work.</a:t>
            </a:r>
          </a:p>
          <a:p>
            <a:r>
              <a:rPr lang="en-GB" dirty="0"/>
              <a:t>Work surfaces must be wet wiped to avoid dust.</a:t>
            </a:r>
          </a:p>
          <a:p>
            <a:r>
              <a:rPr lang="en-GB" dirty="0"/>
              <a:t>Floorings should be mopped and carpets vacuumed.</a:t>
            </a:r>
          </a:p>
          <a:p>
            <a:r>
              <a:rPr lang="en-GB" dirty="0"/>
              <a:t>Hands should be washed thoroughly not forgetting to scrub the nails.</a:t>
            </a:r>
          </a:p>
          <a:p>
            <a:r>
              <a:rPr lang="en-US" dirty="0"/>
              <a:t>It is important to minimize the amount of dust in the air that clay can generate. Dust is the biggest health hazard when working with clay and is damaging to lungs. For this reason, all clean-up should be wet-based. Tables and other work surfaces wiped with a wet sponge and continually rinsed, floors wet-mopped, and un-used scraps put into buckets before they dry out. Students should never eat or drink while working with clay to avoid ingesting dust.</a:t>
            </a:r>
            <a:endParaRPr lang="en-GB" dirty="0"/>
          </a:p>
          <a:p>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a:hlinkClick r:id="rId2"/>
          </p:cNvPr>
          <p:cNvPicPr>
            <a:picLocks noChangeAspect="1" noChangeArrowheads="1"/>
          </p:cNvPicPr>
          <p:nvPr/>
        </p:nvPicPr>
        <p:blipFill>
          <a:blip r:embed="rId3" cstate="print"/>
          <a:srcRect/>
          <a:stretch>
            <a:fillRect/>
          </a:stretch>
        </p:blipFill>
        <p:spPr bwMode="auto">
          <a:xfrm>
            <a:off x="5181600" y="4343400"/>
            <a:ext cx="3733800" cy="2063083"/>
          </a:xfrm>
          <a:prstGeom prst="rect">
            <a:avLst/>
          </a:prstGeom>
          <a:noFill/>
          <a:ln w="9525">
            <a:noFill/>
            <a:miter lim="800000"/>
            <a:headEnd/>
            <a:tailEnd/>
          </a:ln>
        </p:spPr>
      </p:pic>
      <p:sp>
        <p:nvSpPr>
          <p:cNvPr id="7" name="Rectangle 6"/>
          <p:cNvSpPr/>
          <p:nvPr/>
        </p:nvSpPr>
        <p:spPr>
          <a:xfrm>
            <a:off x="1219200" y="5029200"/>
            <a:ext cx="2286000" cy="892552"/>
          </a:xfrm>
          <a:prstGeom prst="rect">
            <a:avLst/>
          </a:prstGeom>
        </p:spPr>
        <p:txBody>
          <a:bodyPr>
            <a:spAutoFit/>
          </a:bodyPr>
          <a:lstStyle/>
          <a:p>
            <a:pPr lvl="0" algn="ctr">
              <a:spcBef>
                <a:spcPct val="0"/>
              </a:spcBef>
            </a:pPr>
            <a:r>
              <a:rPr lang="en-GB" sz="3200" dirty="0">
                <a:solidFill>
                  <a:prstClr val="black"/>
                </a:solidFill>
                <a:ea typeface="+mj-ea"/>
                <a:cs typeface="+mj-cs"/>
              </a:rPr>
              <a:t>Jane Adams</a:t>
            </a:r>
          </a:p>
          <a:p>
            <a:pPr lvl="0" algn="ctr">
              <a:spcBef>
                <a:spcPct val="0"/>
              </a:spcBef>
            </a:pPr>
            <a:r>
              <a:rPr lang="en-GB" sz="2000" dirty="0">
                <a:solidFill>
                  <a:prstClr val="black"/>
                </a:solidFill>
                <a:ea typeface="+mj-ea"/>
                <a:cs typeface="+mj-cs"/>
              </a:rPr>
              <a:t>(local artist)</a:t>
            </a:r>
          </a:p>
        </p:txBody>
      </p:sp>
      <p:pic>
        <p:nvPicPr>
          <p:cNvPr id="3078" name="Picture 6" descr="http://www.visitsthelens.com/xsdbimgs/Field_jw.JPG">
            <a:hlinkClick r:id="rId4"/>
          </p:cNvPr>
          <p:cNvPicPr>
            <a:picLocks noChangeAspect="1" noChangeArrowheads="1"/>
          </p:cNvPicPr>
          <p:nvPr/>
        </p:nvPicPr>
        <p:blipFill>
          <a:blip r:embed="rId5" cstate="print"/>
          <a:srcRect/>
          <a:stretch>
            <a:fillRect/>
          </a:stretch>
        </p:blipFill>
        <p:spPr bwMode="auto">
          <a:xfrm>
            <a:off x="152400" y="152400"/>
            <a:ext cx="4876800" cy="3779632"/>
          </a:xfrm>
          <a:prstGeom prst="rect">
            <a:avLst/>
          </a:prstGeom>
          <a:noFill/>
        </p:spPr>
      </p:pic>
      <p:sp>
        <p:nvSpPr>
          <p:cNvPr id="11" name="TextBox 10"/>
          <p:cNvSpPr txBox="1"/>
          <p:nvPr/>
        </p:nvSpPr>
        <p:spPr>
          <a:xfrm>
            <a:off x="5633093" y="457200"/>
            <a:ext cx="2901307" cy="584775"/>
          </a:xfrm>
          <a:prstGeom prst="rect">
            <a:avLst/>
          </a:prstGeom>
          <a:noFill/>
        </p:spPr>
        <p:txBody>
          <a:bodyPr wrap="none" rtlCol="0">
            <a:spAutoFit/>
          </a:bodyPr>
          <a:lstStyle/>
          <a:p>
            <a:r>
              <a:rPr lang="en-GB" sz="3200" dirty="0"/>
              <a:t>Antony</a:t>
            </a:r>
            <a:r>
              <a:rPr lang="en-GB" sz="3200" dirty="0"/>
              <a:t> </a:t>
            </a:r>
            <a:r>
              <a:rPr lang="en-GB" sz="3200" dirty="0"/>
              <a:t>Gormley</a:t>
            </a:r>
            <a:endParaRPr lang="en-GB" sz="3200" dirty="0"/>
          </a:p>
        </p:txBody>
      </p:sp>
      <p:sp>
        <p:nvSpPr>
          <p:cNvPr id="6" name="TextBox 5"/>
          <p:cNvSpPr txBox="1"/>
          <p:nvPr/>
        </p:nvSpPr>
        <p:spPr>
          <a:xfrm>
            <a:off x="6248400" y="2554069"/>
            <a:ext cx="1828800" cy="646331"/>
          </a:xfrm>
          <a:prstGeom prst="rect">
            <a:avLst/>
          </a:prstGeom>
          <a:noFill/>
        </p:spPr>
        <p:txBody>
          <a:bodyPr wrap="square" rtlCol="0">
            <a:spAutoFit/>
          </a:bodyPr>
          <a:lstStyle/>
          <a:p>
            <a:r>
              <a:rPr lang="en-GB" dirty="0">
                <a:solidFill>
                  <a:schemeClr val="tx2">
                    <a:lumMod val="60000"/>
                    <a:lumOff val="40000"/>
                  </a:schemeClr>
                </a:solidFill>
              </a:rPr>
              <a:t>Click on images to view galleries</a:t>
            </a:r>
            <a:endParaRPr lang="en-GB"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b="1" dirty="0"/>
              <a:t>Resources</a:t>
            </a:r>
            <a:endParaRPr lang="en-GB" sz="3600" b="1" dirty="0"/>
          </a:p>
        </p:txBody>
      </p:sp>
      <p:sp>
        <p:nvSpPr>
          <p:cNvPr id="3" name="Text Placeholder 2"/>
          <p:cNvSpPr>
            <a:spLocks noGrp="1"/>
          </p:cNvSpPr>
          <p:nvPr>
            <p:ph type="body" idx="1"/>
          </p:nvPr>
        </p:nvSpPr>
        <p:spPr>
          <a:xfrm>
            <a:off x="381000" y="1600200"/>
            <a:ext cx="8229600" cy="4525963"/>
          </a:xfrm>
        </p:spPr>
        <p:txBody>
          <a:bodyPr>
            <a:normAutofit/>
          </a:bodyPr>
          <a:lstStyle/>
          <a:p>
            <a:r>
              <a:rPr lang="en-GB" dirty="0">
                <a:hlinkClick r:id="rId2"/>
              </a:rPr>
              <a:t>http://www.citv.co.uk/page.asp?partid=14&amp;src=http://www.artattack.co.uk</a:t>
            </a:r>
            <a:endParaRPr lang="en-GB" dirty="0"/>
          </a:p>
          <a:p>
            <a:r>
              <a:rPr lang="en-GB" dirty="0">
                <a:hlinkClick r:id="rId3"/>
              </a:rPr>
              <a:t>http://www.kinderart.com/sculpture/</a:t>
            </a:r>
            <a:endParaRPr lang="en-GB" dirty="0"/>
          </a:p>
          <a:p>
            <a:r>
              <a:rPr lang="en-GB" dirty="0">
                <a:hlinkClick r:id="rId4"/>
              </a:rPr>
              <a:t>http://</a:t>
            </a:r>
            <a:r>
              <a:rPr lang="en-GB" dirty="0">
                <a:hlinkClick r:id="rId4"/>
              </a:rPr>
              <a:t>pottery.netfirms.com/lessonps.htm</a:t>
            </a:r>
            <a:endParaRPr lang="en-GB" dirty="0"/>
          </a:p>
          <a:p>
            <a:r>
              <a:rPr lang="en-GB" dirty="0"/>
              <a:t>Utley, C. &amp; </a:t>
            </a:r>
            <a:r>
              <a:rPr lang="en-GB" dirty="0"/>
              <a:t>Magson</a:t>
            </a:r>
            <a:r>
              <a:rPr lang="en-GB" dirty="0"/>
              <a:t>, M. (1997) </a:t>
            </a:r>
            <a:r>
              <a:rPr lang="en-GB" i="1" dirty="0"/>
              <a:t>Exploring Clay with Children</a:t>
            </a:r>
            <a:r>
              <a:rPr lang="en-GB" dirty="0"/>
              <a:t>, London: A &amp; C Black</a:t>
            </a:r>
          </a:p>
          <a:p>
            <a:r>
              <a:rPr lang="en-GB" dirty="0"/>
              <a:t>Mayesky</a:t>
            </a:r>
            <a:r>
              <a:rPr lang="en-GB" dirty="0"/>
              <a:t>, M. (2005) </a:t>
            </a:r>
            <a:r>
              <a:rPr lang="en-GB" i="1" dirty="0"/>
              <a:t>Creative Art and Activities</a:t>
            </a:r>
            <a:r>
              <a:rPr lang="en-GB" dirty="0"/>
              <a:t>, New York: Thomson Delmar Learning</a:t>
            </a:r>
          </a:p>
          <a:p>
            <a:pPr>
              <a:buNone/>
            </a:pPr>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hurch4"/>
          <p:cNvPicPr>
            <a:picLocks noChangeAspect="1" noChangeArrowheads="1"/>
          </p:cNvPicPr>
          <p:nvPr/>
        </p:nvPicPr>
        <p:blipFill>
          <a:blip r:embed="rId2" cstate="print"/>
          <a:srcRect/>
          <a:stretch>
            <a:fillRect/>
          </a:stretch>
        </p:blipFill>
        <p:spPr bwMode="auto">
          <a:xfrm>
            <a:off x="5257800" y="2438400"/>
            <a:ext cx="1836989" cy="2032517"/>
          </a:xfrm>
          <a:prstGeom prst="rect">
            <a:avLst/>
          </a:prstGeom>
          <a:noFill/>
        </p:spPr>
      </p:pic>
      <p:pic>
        <p:nvPicPr>
          <p:cNvPr id="7171" name="Picture 3"/>
          <p:cNvPicPr>
            <a:picLocks noChangeAspect="1" noChangeArrowheads="1"/>
          </p:cNvPicPr>
          <p:nvPr/>
        </p:nvPicPr>
        <p:blipFill>
          <a:blip r:embed="rId3" cstate="print"/>
          <a:srcRect/>
          <a:stretch>
            <a:fillRect/>
          </a:stretch>
        </p:blipFill>
        <p:spPr bwMode="auto">
          <a:xfrm>
            <a:off x="6198662" y="4627431"/>
            <a:ext cx="2564338" cy="1925769"/>
          </a:xfrm>
          <a:prstGeom prst="rect">
            <a:avLst/>
          </a:prstGeom>
          <a:noFill/>
          <a:ln w="9525">
            <a:noFill/>
            <a:miter lim="800000"/>
            <a:headEnd/>
            <a:tailEnd/>
          </a:ln>
        </p:spPr>
      </p:pic>
      <p:pic>
        <p:nvPicPr>
          <p:cNvPr id="7172" name="Picture 4"/>
          <p:cNvPicPr>
            <a:picLocks noChangeAspect="1" noChangeArrowheads="1"/>
          </p:cNvPicPr>
          <p:nvPr/>
        </p:nvPicPr>
        <p:blipFill>
          <a:blip r:embed="rId4" cstate="print"/>
          <a:srcRect/>
          <a:stretch>
            <a:fillRect/>
          </a:stretch>
        </p:blipFill>
        <p:spPr bwMode="auto">
          <a:xfrm>
            <a:off x="-2513013" y="-6018213"/>
            <a:ext cx="1417143" cy="1889524"/>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srcRect/>
          <a:stretch>
            <a:fillRect/>
          </a:stretch>
        </p:blipFill>
        <p:spPr bwMode="auto">
          <a:xfrm>
            <a:off x="7239000" y="2438400"/>
            <a:ext cx="1524000" cy="2032000"/>
          </a:xfrm>
          <a:prstGeom prst="rect">
            <a:avLst/>
          </a:prstGeom>
          <a:noFill/>
          <a:ln w="9525">
            <a:noFill/>
            <a:miter lim="800000"/>
            <a:headEnd/>
            <a:tailEnd/>
          </a:ln>
        </p:spPr>
      </p:pic>
      <p:pic>
        <p:nvPicPr>
          <p:cNvPr id="8" name="Picture 7" descr="larry-mask3.jpg"/>
          <p:cNvPicPr>
            <a:picLocks noChangeAspect="1"/>
          </p:cNvPicPr>
          <p:nvPr/>
        </p:nvPicPr>
        <p:blipFill>
          <a:blip r:embed="rId6" cstate="print"/>
          <a:stretch>
            <a:fillRect/>
          </a:stretch>
        </p:blipFill>
        <p:spPr>
          <a:xfrm>
            <a:off x="6096000" y="228600"/>
            <a:ext cx="2639048" cy="2057400"/>
          </a:xfrm>
          <a:prstGeom prst="rect">
            <a:avLst/>
          </a:prstGeom>
        </p:spPr>
      </p:pic>
      <p:pic>
        <p:nvPicPr>
          <p:cNvPr id="9" name="Picture 8" descr="PICT1795.jpg"/>
          <p:cNvPicPr>
            <a:picLocks noChangeAspect="1"/>
          </p:cNvPicPr>
          <p:nvPr/>
        </p:nvPicPr>
        <p:blipFill>
          <a:blip r:embed="rId7" cstate="print"/>
          <a:srcRect b="16129"/>
          <a:stretch>
            <a:fillRect/>
          </a:stretch>
        </p:blipFill>
        <p:spPr>
          <a:xfrm>
            <a:off x="4335340" y="4627431"/>
            <a:ext cx="1703510" cy="1905000"/>
          </a:xfrm>
          <a:prstGeom prst="rect">
            <a:avLst/>
          </a:prstGeom>
        </p:spPr>
      </p:pic>
      <p:sp>
        <p:nvSpPr>
          <p:cNvPr id="10" name="TextBox 9"/>
          <p:cNvSpPr txBox="1"/>
          <p:nvPr/>
        </p:nvSpPr>
        <p:spPr>
          <a:xfrm>
            <a:off x="304800" y="304800"/>
            <a:ext cx="4800600" cy="4924425"/>
          </a:xfrm>
          <a:prstGeom prst="rect">
            <a:avLst/>
          </a:prstGeom>
          <a:noFill/>
        </p:spPr>
        <p:txBody>
          <a:bodyPr wrap="square" rtlCol="0">
            <a:spAutoFit/>
          </a:bodyPr>
          <a:lstStyle/>
          <a:p>
            <a:r>
              <a:rPr lang="en-GB" sz="3600" b="1" dirty="0"/>
              <a:t>3D </a:t>
            </a:r>
            <a:r>
              <a:rPr lang="en-GB" sz="3600" b="1" dirty="0" err="1"/>
              <a:t>modeling</a:t>
            </a:r>
            <a:r>
              <a:rPr lang="en-GB" sz="3600" b="1" dirty="0"/>
              <a:t> can </a:t>
            </a:r>
          </a:p>
          <a:p>
            <a:r>
              <a:rPr lang="en-GB" sz="3600" b="1" dirty="0"/>
              <a:t>be defined as:</a:t>
            </a:r>
          </a:p>
          <a:p>
            <a:endParaRPr lang="en-GB" dirty="0"/>
          </a:p>
          <a:p>
            <a:r>
              <a:rPr lang="en-GB" sz="2800" dirty="0"/>
              <a:t>-Construction</a:t>
            </a:r>
          </a:p>
          <a:p>
            <a:r>
              <a:rPr lang="en-GB" sz="2800" dirty="0"/>
              <a:t>      Lego, play dough, clay, junk</a:t>
            </a:r>
          </a:p>
          <a:p>
            <a:r>
              <a:rPr lang="en-GB" sz="2800" dirty="0"/>
              <a:t>      </a:t>
            </a:r>
            <a:r>
              <a:rPr lang="en-GB" sz="2800" dirty="0" err="1"/>
              <a:t>modeling</a:t>
            </a:r>
            <a:r>
              <a:rPr lang="en-GB" sz="2800" dirty="0"/>
              <a:t>, plaster, </a:t>
            </a:r>
            <a:r>
              <a:rPr lang="en-GB" sz="2800" dirty="0" err="1"/>
              <a:t>papier</a:t>
            </a:r>
            <a:endParaRPr lang="en-GB" sz="2800" dirty="0"/>
          </a:p>
          <a:p>
            <a:r>
              <a:rPr lang="en-GB" sz="2800" dirty="0"/>
              <a:t> </a:t>
            </a:r>
            <a:r>
              <a:rPr lang="en-GB" sz="2800" dirty="0"/>
              <a:t>     </a:t>
            </a:r>
            <a:r>
              <a:rPr lang="en-GB" sz="2800" dirty="0" err="1"/>
              <a:t>mache</a:t>
            </a:r>
            <a:endParaRPr lang="en-GB" sz="2800" dirty="0"/>
          </a:p>
          <a:p>
            <a:endParaRPr lang="en-GB" sz="2800" dirty="0"/>
          </a:p>
          <a:p>
            <a:r>
              <a:rPr lang="en-GB" sz="2800" dirty="0"/>
              <a:t>-Deconstruction (carving)</a:t>
            </a:r>
          </a:p>
          <a:p>
            <a:r>
              <a:rPr lang="en-GB" sz="2800" dirty="0"/>
              <a:t>     Dough, clay, soap, </a:t>
            </a:r>
          </a:p>
          <a:p>
            <a:r>
              <a:rPr lang="en-GB" sz="2800" dirty="0"/>
              <a:t> </a:t>
            </a:r>
            <a:r>
              <a:rPr lang="en-GB" sz="2800" dirty="0"/>
              <a:t>    plaster</a:t>
            </a:r>
            <a:endParaRPr lang="en-GB"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normAutofit fontScale="90000"/>
          </a:bodyPr>
          <a:lstStyle/>
          <a:p>
            <a:r>
              <a:rPr lang="en-US" dirty="0"/>
              <a:t/>
            </a:r>
            <a:br>
              <a:rPr lang="en-US" dirty="0"/>
            </a:br>
            <a:endParaRPr lang="en-US" dirty="0"/>
          </a:p>
        </p:txBody>
      </p:sp>
      <p:sp>
        <p:nvSpPr>
          <p:cNvPr id="4" name="Text Placeholder 3"/>
          <p:cNvSpPr>
            <a:spLocks noGrp="1"/>
          </p:cNvSpPr>
          <p:nvPr>
            <p:ph type="body" idx="4294967295"/>
          </p:nvPr>
        </p:nvSpPr>
        <p:spPr>
          <a:xfrm>
            <a:off x="304800" y="457200"/>
            <a:ext cx="8229600" cy="5791200"/>
          </a:xfrm>
        </p:spPr>
        <p:txBody>
          <a:bodyPr>
            <a:normAutofit fontScale="92500" lnSpcReduction="20000"/>
          </a:bodyPr>
          <a:lstStyle/>
          <a:p>
            <a:pPr>
              <a:buNone/>
            </a:pPr>
            <a:r>
              <a:rPr lang="en-US" sz="3900" b="1" dirty="0"/>
              <a:t>Two types of clay</a:t>
            </a:r>
          </a:p>
          <a:p>
            <a:pPr>
              <a:buNone/>
            </a:pPr>
            <a:endParaRPr lang="en-US" sz="3800" dirty="0"/>
          </a:p>
          <a:p>
            <a:pPr>
              <a:buNone/>
            </a:pPr>
            <a:r>
              <a:rPr lang="en-US" sz="3000" dirty="0"/>
              <a:t>1) Earthenware is the most common type of clay used in schools.  It is usually reddish-brown.</a:t>
            </a:r>
          </a:p>
          <a:p>
            <a:pPr>
              <a:buNone/>
            </a:pPr>
            <a:endParaRPr lang="en-US" sz="3800" dirty="0"/>
          </a:p>
          <a:p>
            <a:pPr>
              <a:buNone/>
            </a:pPr>
            <a:endParaRPr lang="en-US" sz="3800" dirty="0"/>
          </a:p>
          <a:p>
            <a:pPr>
              <a:buNone/>
            </a:pPr>
            <a:endParaRPr lang="en-US" sz="3800" dirty="0"/>
          </a:p>
          <a:p>
            <a:pPr>
              <a:buNone/>
            </a:pPr>
            <a:r>
              <a:rPr lang="en-US" sz="2800" dirty="0"/>
              <a:t>2) Stoneware is usually a grey or buff </a:t>
            </a:r>
            <a:r>
              <a:rPr lang="en-US" sz="2800" dirty="0"/>
              <a:t>colour</a:t>
            </a:r>
            <a:r>
              <a:rPr lang="en-US" sz="2800" dirty="0"/>
              <a:t> in the natural state.</a:t>
            </a:r>
          </a:p>
          <a:p>
            <a:pPr>
              <a:buNone/>
            </a:pPr>
            <a:endParaRPr lang="en-US" sz="3800" dirty="0"/>
          </a:p>
          <a:p>
            <a:pPr>
              <a:buNone/>
            </a:pPr>
            <a:endParaRPr lang="en-US" sz="3800" dirty="0"/>
          </a:p>
          <a:p>
            <a:pPr>
              <a:buNone/>
            </a:pPr>
            <a:endParaRPr lang="en-US" sz="2000" dirty="0"/>
          </a:p>
          <a:p>
            <a:pPr>
              <a:buNone/>
            </a:pPr>
            <a:r>
              <a:rPr lang="en-US" sz="2000" dirty="0"/>
              <a:t>	</a:t>
            </a:r>
            <a:endParaRPr lang="en-US" sz="1200" dirty="0"/>
          </a:p>
          <a:p>
            <a:pPr lvl="2"/>
            <a:endParaRPr lang="en-US" sz="1200" dirty="0"/>
          </a:p>
          <a:p>
            <a:pPr lvl="2"/>
            <a:endParaRPr lang="en-US" sz="1200" dirty="0"/>
          </a:p>
        </p:txBody>
      </p:sp>
      <p:pic>
        <p:nvPicPr>
          <p:cNvPr id="1026" name="Picture 2"/>
          <p:cNvPicPr>
            <a:picLocks noChangeAspect="1" noChangeArrowheads="1"/>
          </p:cNvPicPr>
          <p:nvPr/>
        </p:nvPicPr>
        <p:blipFill>
          <a:blip r:embed="rId3" cstate="print"/>
          <a:srcRect/>
          <a:stretch>
            <a:fillRect/>
          </a:stretch>
        </p:blipFill>
        <p:spPr bwMode="auto">
          <a:xfrm>
            <a:off x="6302189" y="1905000"/>
            <a:ext cx="2689411" cy="205740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2514600" y="4267200"/>
            <a:ext cx="2438400" cy="1830676"/>
          </a:xfrm>
          <a:prstGeom prst="rect">
            <a:avLst/>
          </a:prstGeom>
          <a:noFill/>
          <a:ln w="9525">
            <a:noFill/>
            <a:miter lim="800000"/>
            <a:headEnd/>
            <a:tailEnd/>
          </a:ln>
        </p:spPr>
      </p:pic>
      <p:sp>
        <p:nvSpPr>
          <p:cNvPr id="6" name="Rounded Rectangle 5">
            <a:hlinkClick r:id="rId5"/>
          </p:cNvPr>
          <p:cNvSpPr/>
          <p:nvPr/>
        </p:nvSpPr>
        <p:spPr>
          <a:xfrm>
            <a:off x="6400800" y="5257800"/>
            <a:ext cx="16764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 Working with clay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609600"/>
            <a:ext cx="3008313" cy="1162050"/>
          </a:xfrm>
        </p:spPr>
        <p:txBody>
          <a:bodyPr>
            <a:noAutofit/>
          </a:bodyPr>
          <a:lstStyle/>
          <a:p>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
            </a:r>
            <a:br>
              <a:rPr lang="en-GB" sz="2800" dirty="0"/>
            </a:br>
            <a:r>
              <a:rPr lang="en-GB" sz="2800" dirty="0"/>
              <a:t>Tools </a:t>
            </a:r>
            <a:r>
              <a:rPr lang="en-GB" sz="2800" dirty="0"/>
              <a:t>to use when </a:t>
            </a:r>
            <a:r>
              <a:rPr lang="en-GB" sz="2800" dirty="0" err="1"/>
              <a:t>modeling</a:t>
            </a:r>
            <a:r>
              <a:rPr lang="en-GB" sz="2800" dirty="0"/>
              <a:t>:</a:t>
            </a:r>
            <a:br>
              <a:rPr lang="en-GB" sz="2800" dirty="0"/>
            </a:br>
            <a:endParaRPr lang="en-US" sz="2800" dirty="0"/>
          </a:p>
        </p:txBody>
      </p:sp>
      <p:sp>
        <p:nvSpPr>
          <p:cNvPr id="5" name="Text Placeholder 4"/>
          <p:cNvSpPr>
            <a:spLocks noGrp="1"/>
          </p:cNvSpPr>
          <p:nvPr>
            <p:ph type="body" sz="half" idx="2"/>
          </p:nvPr>
        </p:nvSpPr>
        <p:spPr>
          <a:xfrm>
            <a:off x="457200" y="1600200"/>
            <a:ext cx="3008313" cy="4691063"/>
          </a:xfrm>
        </p:spPr>
        <p:txBody>
          <a:bodyPr>
            <a:noAutofit/>
          </a:bodyPr>
          <a:lstStyle/>
          <a:p>
            <a:pPr>
              <a:buFont typeface="Wingdings" pitchFamily="2" charset="2"/>
              <a:buChar char="Ø"/>
            </a:pPr>
            <a:r>
              <a:rPr lang="en-GB" sz="2000" dirty="0"/>
              <a:t>Your fingers</a:t>
            </a:r>
          </a:p>
          <a:p>
            <a:pPr>
              <a:buFont typeface="Wingdings" pitchFamily="2" charset="2"/>
              <a:buChar char="Ø"/>
            </a:pPr>
            <a:r>
              <a:rPr lang="en-GB" sz="2000" dirty="0"/>
              <a:t>Rolling pins and canvas</a:t>
            </a:r>
          </a:p>
          <a:p>
            <a:pPr>
              <a:buFont typeface="Wingdings" pitchFamily="2" charset="2"/>
              <a:buChar char="Ø"/>
            </a:pPr>
            <a:r>
              <a:rPr lang="en-GB" sz="2000" dirty="0"/>
              <a:t>Lollipop sticks</a:t>
            </a:r>
          </a:p>
          <a:p>
            <a:pPr>
              <a:buFont typeface="Wingdings" pitchFamily="2" charset="2"/>
              <a:buChar char="Ø"/>
            </a:pPr>
            <a:r>
              <a:rPr lang="en-GB" sz="2000" dirty="0"/>
              <a:t>Toothpicks</a:t>
            </a:r>
          </a:p>
          <a:p>
            <a:pPr>
              <a:buFont typeface="Wingdings" pitchFamily="2" charset="2"/>
              <a:buChar char="Ø"/>
            </a:pPr>
            <a:r>
              <a:rPr lang="en-GB" sz="2000" dirty="0"/>
              <a:t>Cookie cutters</a:t>
            </a:r>
          </a:p>
          <a:p>
            <a:pPr>
              <a:buFont typeface="Wingdings" pitchFamily="2" charset="2"/>
              <a:buChar char="Ø"/>
            </a:pPr>
            <a:r>
              <a:rPr lang="en-GB" sz="2000" dirty="0"/>
              <a:t>Plastic bags</a:t>
            </a:r>
          </a:p>
          <a:p>
            <a:pPr>
              <a:buFont typeface="Wingdings" pitchFamily="2" charset="2"/>
              <a:buChar char="Ø"/>
            </a:pPr>
            <a:r>
              <a:rPr lang="en-GB" sz="2000" dirty="0"/>
              <a:t>Clay cutter (wire)</a:t>
            </a:r>
          </a:p>
          <a:p>
            <a:pPr>
              <a:buFont typeface="Wingdings" pitchFamily="2" charset="2"/>
              <a:buChar char="Ø"/>
            </a:pPr>
            <a:r>
              <a:rPr lang="en-GB" sz="2000" dirty="0"/>
              <a:t>Sponges</a:t>
            </a:r>
          </a:p>
          <a:p>
            <a:pPr>
              <a:buFont typeface="Wingdings" pitchFamily="2" charset="2"/>
              <a:buChar char="Ø"/>
            </a:pPr>
            <a:r>
              <a:rPr lang="en-GB" sz="2000" dirty="0"/>
              <a:t>Various carving tools,</a:t>
            </a:r>
          </a:p>
          <a:p>
            <a:pPr>
              <a:buFont typeface="Wingdings" pitchFamily="2" charset="2"/>
              <a:buChar char="Ø"/>
            </a:pPr>
            <a:r>
              <a:rPr lang="en-GB" sz="2000" dirty="0"/>
              <a:t>Nuts and bolts</a:t>
            </a:r>
          </a:p>
          <a:p>
            <a:pPr>
              <a:buFont typeface="Wingdings" pitchFamily="2" charset="2"/>
              <a:buChar char="Ø"/>
            </a:pPr>
            <a:r>
              <a:rPr lang="en-GB" sz="2000" dirty="0"/>
              <a:t>Old toothbrushes</a:t>
            </a:r>
          </a:p>
          <a:p>
            <a:pPr>
              <a:buFont typeface="Wingdings" pitchFamily="2" charset="2"/>
              <a:buChar char="Ø"/>
            </a:pPr>
            <a:r>
              <a:rPr lang="en-GB" sz="2000" dirty="0"/>
              <a:t>Forks and knives</a:t>
            </a:r>
          </a:p>
        </p:txBody>
      </p:sp>
      <p:pic>
        <p:nvPicPr>
          <p:cNvPr id="1026" name="Picture 2"/>
          <p:cNvPicPr>
            <a:picLocks noGrp="1" noChangeAspect="1" noChangeArrowheads="1"/>
          </p:cNvPicPr>
          <p:nvPr>
            <p:ph idx="1"/>
          </p:nvPr>
        </p:nvPicPr>
        <p:blipFill>
          <a:blip r:embed="rId2" cstate="print"/>
          <a:srcRect/>
          <a:stretch>
            <a:fillRect/>
          </a:stretch>
        </p:blipFill>
        <p:spPr bwMode="auto">
          <a:xfrm>
            <a:off x="3505200" y="457200"/>
            <a:ext cx="1412637" cy="1412637"/>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505200" y="1981200"/>
            <a:ext cx="1774135" cy="2266950"/>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505200" y="4343400"/>
            <a:ext cx="2336800" cy="1752600"/>
          </a:xfrm>
          <a:prstGeom prst="rect">
            <a:avLst/>
          </a:prstGeom>
          <a:noFill/>
          <a:ln w="9525">
            <a:noFill/>
            <a:miter lim="800000"/>
            <a:headEnd/>
            <a:tailEnd/>
          </a:ln>
        </p:spPr>
      </p:pic>
      <p:pic>
        <p:nvPicPr>
          <p:cNvPr id="7" name="Picture 6" descr="Clay%20projects%20for%20kids.jpg"/>
          <p:cNvPicPr>
            <a:picLocks noChangeAspect="1"/>
          </p:cNvPicPr>
          <p:nvPr/>
        </p:nvPicPr>
        <p:blipFill>
          <a:blip r:embed="rId5" cstate="print"/>
          <a:stretch>
            <a:fillRect/>
          </a:stretch>
        </p:blipFill>
        <p:spPr>
          <a:xfrm>
            <a:off x="5550799" y="457200"/>
            <a:ext cx="3212201" cy="2432304"/>
          </a:xfrm>
          <a:prstGeom prst="rect">
            <a:avLst/>
          </a:prstGeom>
        </p:spPr>
      </p:pic>
      <p:pic>
        <p:nvPicPr>
          <p:cNvPr id="8" name="Picture 7" descr="pottery%204.jpg"/>
          <p:cNvPicPr>
            <a:picLocks noChangeAspect="1"/>
          </p:cNvPicPr>
          <p:nvPr/>
        </p:nvPicPr>
        <p:blipFill>
          <a:blip r:embed="rId6" cstate="print"/>
          <a:stretch>
            <a:fillRect/>
          </a:stretch>
        </p:blipFill>
        <p:spPr>
          <a:xfrm>
            <a:off x="6096000" y="3118048"/>
            <a:ext cx="2667000" cy="297130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aydough.jpg"/>
          <p:cNvPicPr>
            <a:picLocks noChangeAspect="1"/>
          </p:cNvPicPr>
          <p:nvPr/>
        </p:nvPicPr>
        <p:blipFill>
          <a:blip r:embed="rId2" cstate="print"/>
          <a:stretch>
            <a:fillRect/>
          </a:stretch>
        </p:blipFill>
        <p:spPr>
          <a:xfrm>
            <a:off x="152400" y="838200"/>
            <a:ext cx="8801100" cy="5867400"/>
          </a:xfrm>
          <a:prstGeom prst="rect">
            <a:avLst/>
          </a:prstGeom>
        </p:spPr>
      </p:pic>
      <p:sp>
        <p:nvSpPr>
          <p:cNvPr id="6" name="Title 3"/>
          <p:cNvSpPr>
            <a:spLocks noGrp="1"/>
          </p:cNvSpPr>
          <p:nvPr>
            <p:ph type="title"/>
          </p:nvPr>
        </p:nvSpPr>
        <p:spPr>
          <a:xfrm>
            <a:off x="457200" y="0"/>
            <a:ext cx="8229600" cy="838200"/>
          </a:xfrm>
        </p:spPr>
        <p:txBody>
          <a:bodyPr>
            <a:normAutofit/>
          </a:bodyPr>
          <a:lstStyle/>
          <a:p>
            <a:pPr algn="ctr"/>
            <a:r>
              <a:rPr lang="en-US" sz="3600" dirty="0"/>
              <a:t>Play Dough</a:t>
            </a:r>
          </a:p>
        </p:txBody>
      </p:sp>
      <p:sp>
        <p:nvSpPr>
          <p:cNvPr id="7" name="Rounded Rectangle 6"/>
          <p:cNvSpPr/>
          <p:nvPr/>
        </p:nvSpPr>
        <p:spPr>
          <a:xfrm>
            <a:off x="7086600" y="6019800"/>
            <a:ext cx="16764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hlinkClick r:id="rId3"/>
              </a:rPr>
              <a:t>Recipe</a:t>
            </a:r>
            <a:endParaRPr lang="en-GB" dirty="0"/>
          </a:p>
        </p:txBody>
      </p:sp>
      <p:sp>
        <p:nvSpPr>
          <p:cNvPr id="8" name="Rounded Rectangle 7"/>
          <p:cNvSpPr/>
          <p:nvPr/>
        </p:nvSpPr>
        <p:spPr>
          <a:xfrm>
            <a:off x="381000" y="6019800"/>
            <a:ext cx="22098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Lesson Ideas: </a:t>
            </a:r>
            <a:r>
              <a:rPr lang="en-GB" dirty="0">
                <a:hlinkClick r:id="rId4"/>
              </a:rPr>
              <a:t>1</a:t>
            </a:r>
            <a:r>
              <a:rPr lang="en-GB" dirty="0"/>
              <a:t>   </a:t>
            </a:r>
            <a:r>
              <a:rPr lang="en-GB" dirty="0">
                <a:hlinkClick r:id="rId5"/>
              </a:rPr>
              <a:t>2</a:t>
            </a:r>
            <a:endParaRPr lang="en-GB"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43200" y="152400"/>
            <a:ext cx="4038600" cy="646331"/>
          </a:xfrm>
          <a:prstGeom prst="rect">
            <a:avLst/>
          </a:prstGeom>
          <a:noFill/>
        </p:spPr>
        <p:txBody>
          <a:bodyPr wrap="square" rtlCol="0">
            <a:spAutoFit/>
          </a:bodyPr>
          <a:lstStyle/>
          <a:p>
            <a:r>
              <a:rPr lang="en-GB" sz="3600" b="1" dirty="0"/>
              <a:t>Junk </a:t>
            </a:r>
            <a:r>
              <a:rPr lang="en-GB" sz="3600" b="1" dirty="0" err="1"/>
              <a:t>modeling</a:t>
            </a:r>
            <a:endParaRPr lang="en-GB" sz="3600" b="1" dirty="0"/>
          </a:p>
        </p:txBody>
      </p:sp>
      <p:pic>
        <p:nvPicPr>
          <p:cNvPr id="1026" name="Picture 2"/>
          <p:cNvPicPr>
            <a:picLocks noChangeAspect="1" noChangeArrowheads="1"/>
          </p:cNvPicPr>
          <p:nvPr/>
        </p:nvPicPr>
        <p:blipFill>
          <a:blip r:embed="rId2" cstate="print"/>
          <a:srcRect/>
          <a:stretch>
            <a:fillRect/>
          </a:stretch>
        </p:blipFill>
        <p:spPr bwMode="auto">
          <a:xfrm>
            <a:off x="381000" y="762000"/>
            <a:ext cx="8458200" cy="5943600"/>
          </a:xfrm>
          <a:prstGeom prst="rect">
            <a:avLst/>
          </a:prstGeom>
          <a:noFill/>
          <a:ln w="9525">
            <a:noFill/>
            <a:miter lim="800000"/>
            <a:headEnd/>
            <a:tailEnd/>
          </a:ln>
        </p:spPr>
      </p:pic>
      <p:sp>
        <p:nvSpPr>
          <p:cNvPr id="7" name="Rounded Rectangle 6"/>
          <p:cNvSpPr/>
          <p:nvPr/>
        </p:nvSpPr>
        <p:spPr>
          <a:xfrm>
            <a:off x="838200" y="6096000"/>
            <a:ext cx="23622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Lesson Ideas:  </a:t>
            </a:r>
            <a:r>
              <a:rPr lang="en-GB" dirty="0">
                <a:hlinkClick r:id="rId3"/>
              </a:rPr>
              <a:t>1</a:t>
            </a:r>
            <a:r>
              <a:rPr lang="en-GB" dirty="0"/>
              <a:t>   </a:t>
            </a:r>
            <a:r>
              <a:rPr lang="en-GB" dirty="0">
                <a:hlinkClick r:id="rId4"/>
              </a:rPr>
              <a:t>2</a:t>
            </a:r>
            <a:r>
              <a:rPr lang="en-GB" dirty="0"/>
              <a:t>   </a:t>
            </a:r>
            <a:r>
              <a:rPr lang="en-GB" dirty="0">
                <a:hlinkClick r:id="rId5"/>
              </a:rPr>
              <a:t>3  </a:t>
            </a:r>
            <a:r>
              <a:rPr lang="en-GB" dirty="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aper-mache-at-table-a.jpg"/>
          <p:cNvPicPr>
            <a:picLocks noChangeAspect="1"/>
          </p:cNvPicPr>
          <p:nvPr/>
        </p:nvPicPr>
        <p:blipFill>
          <a:blip r:embed="rId2" cstate="print"/>
          <a:stretch>
            <a:fillRect/>
          </a:stretch>
        </p:blipFill>
        <p:spPr>
          <a:xfrm>
            <a:off x="152400" y="838200"/>
            <a:ext cx="8839200" cy="5867400"/>
          </a:xfrm>
          <a:prstGeom prst="rect">
            <a:avLst/>
          </a:prstGeom>
        </p:spPr>
      </p:pic>
      <p:sp>
        <p:nvSpPr>
          <p:cNvPr id="6" name="Title 3"/>
          <p:cNvSpPr>
            <a:spLocks noGrp="1"/>
          </p:cNvSpPr>
          <p:nvPr>
            <p:ph type="title"/>
          </p:nvPr>
        </p:nvSpPr>
        <p:spPr>
          <a:xfrm>
            <a:off x="457200" y="0"/>
            <a:ext cx="8229600" cy="838200"/>
          </a:xfrm>
        </p:spPr>
        <p:txBody>
          <a:bodyPr>
            <a:normAutofit/>
          </a:bodyPr>
          <a:lstStyle/>
          <a:p>
            <a:pPr algn="ctr"/>
            <a:r>
              <a:rPr lang="en-US" sz="3600" dirty="0"/>
              <a:t>Papier</a:t>
            </a:r>
            <a:r>
              <a:rPr lang="en-US" sz="3600" dirty="0"/>
              <a:t> Mache</a:t>
            </a:r>
          </a:p>
        </p:txBody>
      </p:sp>
      <p:sp>
        <p:nvSpPr>
          <p:cNvPr id="8" name="Rounded Rectangle 7"/>
          <p:cNvSpPr/>
          <p:nvPr/>
        </p:nvSpPr>
        <p:spPr>
          <a:xfrm>
            <a:off x="381000" y="6019800"/>
            <a:ext cx="23622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Lesson Ideas:  </a:t>
            </a:r>
            <a:r>
              <a:rPr lang="en-GB" dirty="0">
                <a:hlinkClick r:id="rId3"/>
              </a:rPr>
              <a:t>1 </a:t>
            </a:r>
            <a:r>
              <a:rPr lang="en-GB" dirty="0"/>
              <a:t>  </a:t>
            </a:r>
            <a:r>
              <a:rPr lang="en-GB" dirty="0">
                <a:hlinkClick r:id="rId4"/>
              </a:rPr>
              <a:t>2</a:t>
            </a:r>
            <a:r>
              <a:rPr lang="en-GB" dirty="0"/>
              <a:t>   </a:t>
            </a:r>
            <a:r>
              <a:rPr lang="en-GB" dirty="0">
                <a:hlinkClick r:id="rId5"/>
              </a:rPr>
              <a:t>3</a:t>
            </a:r>
            <a:r>
              <a:rPr lang="en-GB" dirty="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124200" y="152400"/>
            <a:ext cx="2895600" cy="646331"/>
          </a:xfrm>
          <a:prstGeom prst="rect">
            <a:avLst/>
          </a:prstGeom>
          <a:noFill/>
        </p:spPr>
        <p:txBody>
          <a:bodyPr wrap="square" rtlCol="0">
            <a:spAutoFit/>
          </a:bodyPr>
          <a:lstStyle/>
          <a:p>
            <a:pPr algn="ctr"/>
            <a:r>
              <a:rPr lang="en-GB" sz="3600" b="1" dirty="0"/>
              <a:t>Clay</a:t>
            </a:r>
          </a:p>
        </p:txBody>
      </p:sp>
      <p:pic>
        <p:nvPicPr>
          <p:cNvPr id="1026" name="Picture 2"/>
          <p:cNvPicPr>
            <a:picLocks noChangeAspect="1" noChangeArrowheads="1"/>
          </p:cNvPicPr>
          <p:nvPr/>
        </p:nvPicPr>
        <p:blipFill>
          <a:blip r:embed="rId2" cstate="print"/>
          <a:srcRect/>
          <a:stretch>
            <a:fillRect/>
          </a:stretch>
        </p:blipFill>
        <p:spPr bwMode="auto">
          <a:xfrm>
            <a:off x="152400" y="762000"/>
            <a:ext cx="8839200" cy="5889629"/>
          </a:xfrm>
          <a:prstGeom prst="rect">
            <a:avLst/>
          </a:prstGeom>
          <a:noFill/>
          <a:ln w="9525">
            <a:noFill/>
            <a:miter lim="800000"/>
            <a:headEnd/>
            <a:tailEnd/>
          </a:ln>
        </p:spPr>
      </p:pic>
      <p:sp>
        <p:nvSpPr>
          <p:cNvPr id="7" name="Rounded Rectangle 6"/>
          <p:cNvSpPr/>
          <p:nvPr/>
        </p:nvSpPr>
        <p:spPr>
          <a:xfrm>
            <a:off x="381000" y="6019800"/>
            <a:ext cx="21336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Lesson Ideas:  </a:t>
            </a:r>
            <a:r>
              <a:rPr lang="en-GB" dirty="0">
                <a:hlinkClick r:id="rId3"/>
              </a:rPr>
              <a:t>1</a:t>
            </a:r>
            <a:r>
              <a:rPr lang="en-GB" dirty="0"/>
              <a:t> </a:t>
            </a:r>
            <a:r>
              <a:rPr lang="en-GB" dirty="0"/>
              <a:t>  </a:t>
            </a:r>
            <a:r>
              <a:rPr lang="en-GB" dirty="0">
                <a:hlinkClick r:id="rId4"/>
              </a:rPr>
              <a:t>2</a:t>
            </a:r>
            <a:r>
              <a:rPr lang="en-GB" dirty="0"/>
              <a:t>    </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362200" y="0"/>
            <a:ext cx="6096000" cy="990600"/>
          </a:xfrm>
        </p:spPr>
        <p:txBody>
          <a:bodyPr>
            <a:noAutofit/>
          </a:bodyPr>
          <a:lstStyle/>
          <a:p>
            <a:r>
              <a:rPr lang="en-US" sz="4000" dirty="0"/>
              <a:t>    </a:t>
            </a:r>
            <a:r>
              <a:rPr lang="en-US" sz="3600" b="1" dirty="0"/>
              <a:t>Methods of </a:t>
            </a:r>
            <a:r>
              <a:rPr lang="en-US" sz="3600" b="1" dirty="0"/>
              <a:t>Shaping </a:t>
            </a:r>
            <a:r>
              <a:rPr lang="en-US" sz="3600" b="1" dirty="0"/>
              <a:t>C</a:t>
            </a:r>
            <a:r>
              <a:rPr lang="en-US" sz="3600" b="1" dirty="0"/>
              <a:t>lay</a:t>
            </a:r>
            <a:endParaRPr lang="en-US" sz="3600" b="1" dirty="0"/>
          </a:p>
        </p:txBody>
      </p:sp>
      <p:pic>
        <p:nvPicPr>
          <p:cNvPr id="4" name="Picture 4" descr="pp3"/>
          <p:cNvPicPr>
            <a:picLocks noChangeAspect="1" noChangeArrowheads="1"/>
          </p:cNvPicPr>
          <p:nvPr/>
        </p:nvPicPr>
        <p:blipFill>
          <a:blip r:embed="rId3" cstate="print"/>
          <a:srcRect/>
          <a:stretch>
            <a:fillRect/>
          </a:stretch>
        </p:blipFill>
        <p:spPr bwMode="auto">
          <a:xfrm>
            <a:off x="1" y="2590800"/>
            <a:ext cx="2337871" cy="2170411"/>
          </a:xfrm>
          <a:prstGeom prst="rect">
            <a:avLst/>
          </a:prstGeom>
          <a:noFill/>
        </p:spPr>
      </p:pic>
      <p:pic>
        <p:nvPicPr>
          <p:cNvPr id="5" name="Picture 3" descr="cp2"/>
          <p:cNvPicPr>
            <a:picLocks noChangeAspect="1" noChangeArrowheads="1"/>
          </p:cNvPicPr>
          <p:nvPr/>
        </p:nvPicPr>
        <p:blipFill>
          <a:blip r:embed="rId4" cstate="print"/>
          <a:stretch>
            <a:fillRect/>
          </a:stretch>
        </p:blipFill>
        <p:spPr bwMode="auto">
          <a:xfrm>
            <a:off x="0" y="381000"/>
            <a:ext cx="2328977" cy="2090319"/>
          </a:xfrm>
          <a:prstGeom prst="rect">
            <a:avLst/>
          </a:prstGeom>
          <a:noFill/>
        </p:spPr>
      </p:pic>
      <p:sp>
        <p:nvSpPr>
          <p:cNvPr id="8" name="TextBox 7"/>
          <p:cNvSpPr txBox="1"/>
          <p:nvPr/>
        </p:nvSpPr>
        <p:spPr>
          <a:xfrm>
            <a:off x="3962400" y="1600200"/>
            <a:ext cx="1676400" cy="381000"/>
          </a:xfrm>
          <a:prstGeom prst="rect">
            <a:avLst/>
          </a:prstGeom>
          <a:noFill/>
        </p:spPr>
        <p:txBody>
          <a:bodyPr wrap="square" rtlCol="0">
            <a:spAutoFit/>
          </a:bodyPr>
          <a:lstStyle/>
          <a:p>
            <a:r>
              <a:rPr lang="en-US" dirty="0"/>
              <a:t>    </a:t>
            </a:r>
          </a:p>
        </p:txBody>
      </p:sp>
      <p:pic>
        <p:nvPicPr>
          <p:cNvPr id="1026" name="Picture 2" descr="C:\Users\H106F~1.KHA\AppData\Local\Temp\applying slip.jpg"/>
          <p:cNvPicPr>
            <a:picLocks noChangeAspect="1" noChangeArrowheads="1"/>
          </p:cNvPicPr>
          <p:nvPr/>
        </p:nvPicPr>
        <p:blipFill>
          <a:blip r:embed="rId5" cstate="print"/>
          <a:stretch>
            <a:fillRect/>
          </a:stretch>
        </p:blipFill>
        <p:spPr bwMode="auto">
          <a:xfrm>
            <a:off x="16" y="4873752"/>
            <a:ext cx="2340864" cy="1755648"/>
          </a:xfrm>
          <a:prstGeom prst="rect">
            <a:avLst/>
          </a:prstGeom>
          <a:noFill/>
        </p:spPr>
      </p:pic>
      <p:sp>
        <p:nvSpPr>
          <p:cNvPr id="10" name="TextBox 9"/>
          <p:cNvSpPr txBox="1"/>
          <p:nvPr/>
        </p:nvSpPr>
        <p:spPr>
          <a:xfrm>
            <a:off x="7010400" y="1905000"/>
            <a:ext cx="1295400" cy="369332"/>
          </a:xfrm>
          <a:prstGeom prst="rect">
            <a:avLst/>
          </a:prstGeom>
          <a:noFill/>
        </p:spPr>
        <p:txBody>
          <a:bodyPr wrap="square" rtlCol="0">
            <a:spAutoFit/>
          </a:bodyPr>
          <a:lstStyle/>
          <a:p>
            <a:r>
              <a:rPr lang="en-US" dirty="0"/>
              <a:t>    </a:t>
            </a:r>
          </a:p>
        </p:txBody>
      </p:sp>
      <p:pic>
        <p:nvPicPr>
          <p:cNvPr id="6" name="Picture 2" descr="F:\pottery\IMG_1126.jpg"/>
          <p:cNvPicPr>
            <a:picLocks noChangeAspect="1" noChangeArrowheads="1"/>
          </p:cNvPicPr>
          <p:nvPr/>
        </p:nvPicPr>
        <p:blipFill>
          <a:blip r:embed="rId6" cstate="print"/>
          <a:srcRect/>
          <a:stretch>
            <a:fillRect/>
          </a:stretch>
        </p:blipFill>
        <p:spPr bwMode="auto">
          <a:xfrm>
            <a:off x="2438400" y="914400"/>
            <a:ext cx="6705600" cy="5715000"/>
          </a:xfrm>
          <a:prstGeom prst="rect">
            <a:avLst/>
          </a:prstGeom>
          <a:noFill/>
        </p:spPr>
      </p:pic>
      <p:sp>
        <p:nvSpPr>
          <p:cNvPr id="11" name="Rounded Rectangle 10">
            <a:hlinkClick r:id="rId7"/>
          </p:cNvPr>
          <p:cNvSpPr/>
          <p:nvPr/>
        </p:nvSpPr>
        <p:spPr>
          <a:xfrm>
            <a:off x="990600" y="2133600"/>
            <a:ext cx="12954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Coil</a:t>
            </a:r>
          </a:p>
        </p:txBody>
      </p:sp>
      <p:sp>
        <p:nvSpPr>
          <p:cNvPr id="14" name="Rounded Rectangle 13">
            <a:hlinkClick r:id="rId8"/>
          </p:cNvPr>
          <p:cNvSpPr/>
          <p:nvPr/>
        </p:nvSpPr>
        <p:spPr>
          <a:xfrm>
            <a:off x="990600" y="6324600"/>
            <a:ext cx="12954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Slab</a:t>
            </a:r>
          </a:p>
        </p:txBody>
      </p:sp>
      <p:sp>
        <p:nvSpPr>
          <p:cNvPr id="15" name="Rounded Rectangle 14">
            <a:hlinkClick r:id="rId9"/>
          </p:cNvPr>
          <p:cNvSpPr/>
          <p:nvPr/>
        </p:nvSpPr>
        <p:spPr>
          <a:xfrm>
            <a:off x="990600" y="4419600"/>
            <a:ext cx="12954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Pinch</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TotalTime>
  <Words>574</Words>
  <Application>Microsoft Office PowerPoint</Application>
  <PresentationFormat>On-screen Show (4:3)</PresentationFormat>
  <Paragraphs>104</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3-D Modeling</vt:lpstr>
      <vt:lpstr>Slide 2</vt:lpstr>
      <vt:lpstr> </vt:lpstr>
      <vt:lpstr>     Tools to use when modeling: </vt:lpstr>
      <vt:lpstr>Play Dough</vt:lpstr>
      <vt:lpstr>Slide 6</vt:lpstr>
      <vt:lpstr>Papier Mache</vt:lpstr>
      <vt:lpstr>Slide 8</vt:lpstr>
      <vt:lpstr>    Methods of Shaping Clay</vt:lpstr>
      <vt:lpstr>Possible Cross-Curricular Links</vt:lpstr>
      <vt:lpstr>Health and Safety</vt:lpstr>
      <vt:lpstr>Slide 12</vt:lpstr>
      <vt:lpstr>Resources</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H.Khalil</dc:creator>
  <cp:lastModifiedBy>fmcfadden</cp:lastModifiedBy>
  <cp:revision>63</cp:revision>
  <dcterms:created xsi:type="dcterms:W3CDTF">2010-03-30T14:00:43Z</dcterms:created>
  <dcterms:modified xsi:type="dcterms:W3CDTF">2010-03-31T15:34:59Z</dcterms:modified>
</cp:coreProperties>
</file>