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77" r:id="rId2"/>
    <p:sldId id="276" r:id="rId3"/>
    <p:sldId id="256" r:id="rId4"/>
    <p:sldId id="257" r:id="rId5"/>
    <p:sldId id="258" r:id="rId6"/>
    <p:sldId id="259" r:id="rId7"/>
    <p:sldId id="260" r:id="rId8"/>
    <p:sldId id="261" r:id="rId9"/>
    <p:sldId id="262" r:id="rId10"/>
    <p:sldId id="263" r:id="rId11"/>
    <p:sldId id="264" r:id="rId12"/>
    <p:sldId id="265" r:id="rId13"/>
    <p:sldId id="266" r:id="rId14"/>
    <p:sldId id="271" r:id="rId15"/>
    <p:sldId id="267" r:id="rId16"/>
    <p:sldId id="268" r:id="rId17"/>
    <p:sldId id="269" r:id="rId18"/>
    <p:sldId id="270" r:id="rId19"/>
    <p:sldId id="272" r:id="rId20"/>
    <p:sldId id="273" r:id="rId21"/>
    <p:sldId id="274" r:id="rId22"/>
    <p:sldId id="275" r:id="rId23"/>
    <p:sldId id="279" r:id="rId24"/>
    <p:sldId id="278" r:id="rId25"/>
    <p:sldId id="28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EBFB1B-7258-4E17-8893-B5FF3A4BA6C8}" type="datetimeFigureOut">
              <a:rPr lang="en-US" smtClean="0"/>
              <a:pPr/>
              <a:t>4/1/2010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6B2564-B74B-4B7A-9A82-9B34CAFFC3B2}"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46B2564-B74B-4B7A-9A82-9B34CAFFC3B2}" type="slidenum">
              <a:rPr lang="en-GB" smtClean="0"/>
              <a:pPr/>
              <a:t>18</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46B2564-B74B-4B7A-9A82-9B34CAFFC3B2}" type="slidenum">
              <a:rPr lang="en-GB" smtClean="0"/>
              <a:pPr/>
              <a:t>23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94613C1-43C8-4501-B06A-5E66A0AB5281}" type="datetimeFigureOut">
              <a:rPr lang="en-US" smtClean="0"/>
              <a:pPr/>
              <a:t>4/1/2010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66E19F-38ED-4AE7-9B0B-6FA6AFC79845}"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94613C1-43C8-4501-B06A-5E66A0AB5281}" type="datetimeFigureOut">
              <a:rPr lang="en-US" smtClean="0"/>
              <a:pPr/>
              <a:t>4/1/2010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66E19F-38ED-4AE7-9B0B-6FA6AFC79845}"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94613C1-43C8-4501-B06A-5E66A0AB5281}" type="datetimeFigureOut">
              <a:rPr lang="en-US" smtClean="0"/>
              <a:pPr/>
              <a:t>4/1/2010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66E19F-38ED-4AE7-9B0B-6FA6AFC79845}"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94613C1-43C8-4501-B06A-5E66A0AB5281}" type="datetimeFigureOut">
              <a:rPr lang="en-US" smtClean="0"/>
              <a:pPr/>
              <a:t>4/1/2010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66E19F-38ED-4AE7-9B0B-6FA6AFC79845}"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4613C1-43C8-4501-B06A-5E66A0AB5281}" type="datetimeFigureOut">
              <a:rPr lang="en-US" smtClean="0"/>
              <a:pPr/>
              <a:t>4/1/2010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66E19F-38ED-4AE7-9B0B-6FA6AFC79845}"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94613C1-43C8-4501-B06A-5E66A0AB5281}" type="datetimeFigureOut">
              <a:rPr lang="en-US" smtClean="0"/>
              <a:pPr/>
              <a:t>4/1/2010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166E19F-38ED-4AE7-9B0B-6FA6AFC79845}"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94613C1-43C8-4501-B06A-5E66A0AB5281}" type="datetimeFigureOut">
              <a:rPr lang="en-US" smtClean="0"/>
              <a:pPr/>
              <a:t>4/1/2010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166E19F-38ED-4AE7-9B0B-6FA6AFC79845}"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94613C1-43C8-4501-B06A-5E66A0AB5281}" type="datetimeFigureOut">
              <a:rPr lang="en-US" smtClean="0"/>
              <a:pPr/>
              <a:t>4/1/2010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166E19F-38ED-4AE7-9B0B-6FA6AFC79845}"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4613C1-43C8-4501-B06A-5E66A0AB5281}" type="datetimeFigureOut">
              <a:rPr lang="en-US" smtClean="0"/>
              <a:pPr/>
              <a:t>4/1/2010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166E19F-38ED-4AE7-9B0B-6FA6AFC79845}"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4613C1-43C8-4501-B06A-5E66A0AB5281}" type="datetimeFigureOut">
              <a:rPr lang="en-US" smtClean="0"/>
              <a:pPr/>
              <a:t>4/1/2010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166E19F-38ED-4AE7-9B0B-6FA6AFC79845}"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4613C1-43C8-4501-B06A-5E66A0AB5281}" type="datetimeFigureOut">
              <a:rPr lang="en-US" smtClean="0"/>
              <a:pPr/>
              <a:t>4/1/2010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166E19F-38ED-4AE7-9B0B-6FA6AFC79845}"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4613C1-43C8-4501-B06A-5E66A0AB5281}" type="datetimeFigureOut">
              <a:rPr lang="en-US" smtClean="0"/>
              <a:pPr/>
              <a:t>4/1/2010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66E19F-38ED-4AE7-9B0B-6FA6AFC79845}"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www.firstschoolyears.com/sen/physical/dyspraxia.htm" TargetMode="External"/><Relationship Id="rId2" Type="http://schemas.openxmlformats.org/officeDocument/2006/relationships/hyperlink" Target="http://www.dyspraxiafoundation.org.uk/" TargetMode="External"/><Relationship Id="rId1" Type="http://schemas.openxmlformats.org/officeDocument/2006/relationships/slideLayout" Target="../slideLayouts/slideLayout7.xml"/><Relationship Id="rId5" Type="http://schemas.openxmlformats.org/officeDocument/2006/relationships/hyperlink" Target="http://www.dyspraxiafoundation.org.uk/services/ed_classroom_guidelines.php" TargetMode="External"/><Relationship Id="rId4" Type="http://schemas.openxmlformats.org/officeDocument/2006/relationships/hyperlink" Target="http://www.bbc.co.uk/health/conditions/dyspraxia2.shtml"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dyspraxiafoundation.org.uk/services/ed_classroom_guidelines.php" TargetMode="External"/><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noahsark.net.au/PDF/global_developmental_delay.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6000" dirty="0"/>
              <a:t>Inclusion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142844" y="1101467"/>
            <a:ext cx="892975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GB" altLang="zh-CN" sz="2400" b="1" i="0" u="none" strike="noStrike" cap="none" normalizeH="0" baseline="0" dirty="0">
                <a:ln>
                  <a:noFill/>
                </a:ln>
                <a:solidFill>
                  <a:srgbClr val="000000"/>
                </a:solidFill>
                <a:effectLst/>
                <a:latin typeface="+mj-lt"/>
                <a:ea typeface="Times New Roman" pitchFamily="18" charset="0"/>
                <a:cs typeface="Times New Roman" pitchFamily="18" charset="0"/>
              </a:rPr>
              <a:t>All schools should have a Leading Teacher for Gifted and Talented Education (or share one in the case of some primary schools). Local authorities may also have a Gifted and Talented lead.</a:t>
            </a:r>
            <a:endParaRPr kumimoji="0" lang="en-GB" altLang="zh-CN" sz="2400" b="0" i="0" u="none" strike="noStrike" cap="none" normalizeH="0" baseline="0" dirty="0">
              <a:ln>
                <a:noFill/>
              </a:ln>
              <a:solidFill>
                <a:schemeClr val="tx1"/>
              </a:solidFill>
              <a:effectLst/>
              <a:latin typeface="+mj-lt"/>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GB" altLang="zh-CN" sz="2400" b="1" i="0" u="none" strike="noStrike" cap="none" normalizeH="0" baseline="0" dirty="0">
              <a:ln>
                <a:noFill/>
              </a:ln>
              <a:solidFill>
                <a:srgbClr val="000000"/>
              </a:solidFill>
              <a:effectLst/>
              <a:latin typeface="+mj-lt"/>
              <a:ea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GB" altLang="zh-CN" sz="2400" b="1" i="0" u="none" strike="noStrike" cap="none" normalizeH="0" baseline="0" dirty="0">
                <a:ln>
                  <a:noFill/>
                </a:ln>
                <a:solidFill>
                  <a:srgbClr val="000000"/>
                </a:solidFill>
                <a:effectLst/>
                <a:latin typeface="+mj-lt"/>
                <a:ea typeface="Times New Roman" pitchFamily="18" charset="0"/>
                <a:cs typeface="Times New Roman" pitchFamily="18" charset="0"/>
              </a:rPr>
              <a:t>All mainstream schools should register the identification of their gifted and talented pupils as part of the Annual School Census. Schools will identify children based on evidence including test results, quality of work and the views of teachers and parents.</a:t>
            </a:r>
          </a:p>
          <a:p>
            <a:pPr marL="0" marR="0" lvl="0" indent="0" defTabSz="914400" rtl="0" eaLnBrk="0" fontAlgn="base" latinLnBrk="0" hangingPunct="0">
              <a:lnSpc>
                <a:spcPct val="100000"/>
              </a:lnSpc>
              <a:spcBef>
                <a:spcPct val="0"/>
              </a:spcBef>
              <a:spcAft>
                <a:spcPct val="0"/>
              </a:spcAft>
              <a:buClrTx/>
              <a:buSzTx/>
              <a:buFontTx/>
              <a:buNone/>
              <a:tabLst/>
            </a:pPr>
            <a:endParaRPr kumimoji="0" lang="en-GB" altLang="zh-CN" sz="2400" b="1" i="0" u="none" strike="noStrike" cap="none" normalizeH="0" baseline="0" dirty="0">
              <a:ln>
                <a:noFill/>
              </a:ln>
              <a:solidFill>
                <a:srgbClr val="000000"/>
              </a:solidFill>
              <a:effectLst/>
              <a:latin typeface="+mj-lt"/>
              <a:ea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GB" altLang="zh-CN" sz="2400" b="1" i="0" u="none" strike="noStrike" cap="none" normalizeH="0" baseline="0" dirty="0">
                <a:ln>
                  <a:noFill/>
                </a:ln>
                <a:solidFill>
                  <a:srgbClr val="000000"/>
                </a:solidFill>
                <a:effectLst/>
                <a:latin typeface="+mj-lt"/>
                <a:ea typeface="Times New Roman" pitchFamily="18" charset="0"/>
                <a:cs typeface="Times New Roman" pitchFamily="18" charset="0"/>
              </a:rPr>
              <a:t>Children may move on and off their school's Gifted and Talented register over time - especially in primary schools - as they develop at different rates to their peers.</a:t>
            </a:r>
            <a:r>
              <a:rPr kumimoji="0" lang="en-GB" altLang="zh-CN" sz="2400" b="0" i="0" u="none" strike="noStrike" cap="none" normalizeH="0" baseline="0" dirty="0">
                <a:ln>
                  <a:noFill/>
                </a:ln>
                <a:solidFill>
                  <a:schemeClr val="tx1"/>
                </a:solidFill>
                <a:effectLst/>
                <a:latin typeface="+mj-lt"/>
                <a:cs typeface="Arial" pitchFamily="34" charset="0"/>
              </a:rPr>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214282" y="265114"/>
            <a:ext cx="8786874"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GB" altLang="zh-CN" sz="28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Schools have a responsibility to meet the educational needs of all their pupils. For the gifted and talented, this includes providing greater challenges in lessons and opportunities for pupils to develop potential gifts and talents. Schools and local authorities may also provide additional activities beyond the everyday timetable.</a:t>
            </a:r>
            <a:endParaRPr kumimoji="0" lang="en-GB" altLang="zh-CN" sz="2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500034" y="210026"/>
            <a:ext cx="8358246"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200" b="1" i="0" u="sng" strike="noStrike" cap="none" normalizeH="0" baseline="0" dirty="0">
                <a:ln>
                  <a:noFill/>
                </a:ln>
                <a:solidFill>
                  <a:srgbClr val="000000"/>
                </a:solidFill>
                <a:effectLst/>
                <a:latin typeface="Verdana" pitchFamily="34" charset="0"/>
                <a:ea typeface="Times New Roman" pitchFamily="18" charset="0"/>
                <a:cs typeface="Times New Roman" pitchFamily="18" charset="0"/>
              </a:rPr>
              <a:t>Young Gifted and Talented programme (YG&amp;T)</a:t>
            </a:r>
            <a:endParaRPr kumimoji="0" lang="en-GB" altLang="zh-CN" sz="22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zh-CN" sz="22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The Young Gifted and Talented programme (YG&amp;T) was set up in 2007 to provide support and opportunities for gifted and talented children aged 4 to 19, including those who were members of the former National Academy for Gifted and Talented Youth (NAGTY).</a:t>
            </a:r>
            <a:endParaRPr kumimoji="0" lang="en-GB" altLang="zh-CN" sz="22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zh-CN" sz="22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The YG&amp;T Learner Academy gives them the opportunity to participate in activities designed to stretch and challenge them through a range of online and face-to-face events. It also creates opportunities for gifted and talented students to meet and socialise with other young people with similar interests and outlooks.</a:t>
            </a:r>
            <a:endParaRPr kumimoji="0" lang="en-GB" altLang="zh-CN" sz="22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zh-CN" sz="22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The YG&amp;T website also provides information and links to other sources of support for parents, governors and those who work with gifted and talented children and young people.</a:t>
            </a:r>
            <a:endParaRPr kumimoji="0" lang="en-GB" altLang="zh-CN" sz="22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348" y="428604"/>
            <a:ext cx="7929618" cy="3046988"/>
          </a:xfrm>
          <a:prstGeom prst="rect">
            <a:avLst/>
          </a:prstGeom>
        </p:spPr>
        <p:txBody>
          <a:bodyPr wrap="square">
            <a:spAutoFit/>
          </a:bodyPr>
          <a:lstStyle/>
          <a:p>
            <a:pPr lvl="0" eaLnBrk="0" fontAlgn="base" hangingPunct="0">
              <a:spcBef>
                <a:spcPct val="0"/>
              </a:spcBef>
              <a:spcAft>
                <a:spcPct val="0"/>
              </a:spcAft>
            </a:pPr>
            <a:r>
              <a:rPr lang="en-GB" altLang="zh-CN" sz="2400" b="1" u="sng" dirty="0">
                <a:solidFill>
                  <a:srgbClr val="000000"/>
                </a:solidFill>
                <a:latin typeface="Verdana" pitchFamily="34" charset="0"/>
                <a:ea typeface="Times New Roman" pitchFamily="18" charset="0"/>
                <a:cs typeface="Times New Roman" pitchFamily="18" charset="0"/>
              </a:rPr>
              <a:t>National Association for Gifted Children (NAGC)</a:t>
            </a:r>
            <a:endParaRPr lang="en-GB" altLang="zh-CN" sz="2400" dirty="0">
              <a:latin typeface="Arial" pitchFamily="34" charset="0"/>
              <a:cs typeface="Arial" pitchFamily="34" charset="0"/>
            </a:endParaRPr>
          </a:p>
          <a:p>
            <a:pPr lvl="0" eaLnBrk="0" fontAlgn="base" hangingPunct="0">
              <a:spcBef>
                <a:spcPct val="0"/>
              </a:spcBef>
              <a:spcAft>
                <a:spcPct val="0"/>
              </a:spcAft>
            </a:pPr>
            <a:r>
              <a:rPr lang="en-GB" altLang="zh-CN" sz="2400" b="1" dirty="0">
                <a:solidFill>
                  <a:srgbClr val="000000"/>
                </a:solidFill>
                <a:latin typeface="Verdana" pitchFamily="34" charset="0"/>
                <a:ea typeface="Times New Roman" pitchFamily="18" charset="0"/>
                <a:cs typeface="Times New Roman" pitchFamily="18" charset="0"/>
              </a:rPr>
              <a:t>The National Association for Gifted Children (NAGC) runs an independent parent support network to help parents and carers resolve disputes with schools and local authorities. It also offers advice and support to parents and carers of gifted and talented children.</a:t>
            </a:r>
            <a:endParaRPr lang="en-GB" altLang="zh-CN"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2852"/>
            <a:ext cx="7772400" cy="6715147"/>
          </a:xfrm>
        </p:spPr>
        <p:txBody>
          <a:bodyPr>
            <a:normAutofit/>
          </a:bodyPr>
          <a:lstStyle/>
          <a:p>
            <a:r>
              <a:rPr lang="en-GB" sz="2800" b="1" dirty="0"/>
              <a:t>The term behavioural, emotional and social difficulties (BESD) covers a wide range of SEN. It includes children and young people with emotional disorders, conduct disorders and hyperkinetic disorders (including attention deficit disorder or attention deficit hyperactivity disorder (ADD/ADHD)) and children and young people whose behavioural difficulties may be less obvious, for example, those with anxiety, who self-harm, have school phobia or depression, and those whose behaviour or emotional wellbeing are seen to be deteriorating.</a:t>
            </a:r>
            <a:r>
              <a:rPr lang="en-GB" sz="2800" dirty="0"/>
              <a:t/>
            </a:r>
            <a:br>
              <a:rPr lang="en-GB" sz="2800" dirty="0"/>
            </a:br>
            <a:endParaRPr lang="en-GB" sz="2800" dirty="0"/>
          </a:p>
        </p:txBody>
      </p:sp>
      <p:sp>
        <p:nvSpPr>
          <p:cNvPr id="3" name="Subtitle 2"/>
          <p:cNvSpPr>
            <a:spLocks noGrp="1"/>
          </p:cNvSpPr>
          <p:nvPr>
            <p:ph type="subTitle" idx="1"/>
          </p:nvPr>
        </p:nvSpPr>
        <p:spPr>
          <a:xfrm flipV="1">
            <a:off x="1371600" y="5638798"/>
            <a:ext cx="6400800" cy="45719"/>
          </a:xfrm>
        </p:spPr>
        <p:txBody>
          <a:bodyPr>
            <a:normAutofit fontScale="25000" lnSpcReduction="20000"/>
          </a:bodyPr>
          <a:lstStyle/>
          <a:p>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Content Placeholder 2"/>
          <p:cNvSpPr>
            <a:spLocks/>
          </p:cNvSpPr>
          <p:nvPr/>
        </p:nvSpPr>
        <p:spPr bwMode="auto">
          <a:xfrm>
            <a:off x="457200" y="1000125"/>
            <a:ext cx="8229600" cy="51260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Char char="•"/>
              <a:tabLst/>
            </a:pPr>
            <a:r>
              <a:rPr kumimoji="0" lang="en-GB" sz="2400" b="0" i="0" u="none" strike="noStrike" cap="none" normalizeH="0" baseline="0" dirty="0">
                <a:ln>
                  <a:noFill/>
                </a:ln>
                <a:solidFill>
                  <a:srgbClr val="002060"/>
                </a:solidFill>
                <a:effectLst/>
                <a:latin typeface="Calibri" pitchFamily="34" charset="0"/>
              </a:rPr>
              <a:t>People with </a:t>
            </a:r>
            <a:r>
              <a:rPr kumimoji="0" lang="en-GB" sz="2400" b="0" i="0" u="none" strike="noStrike" cap="none" normalizeH="0" baseline="0" dirty="0" err="1">
                <a:ln>
                  <a:noFill/>
                </a:ln>
                <a:solidFill>
                  <a:srgbClr val="002060"/>
                </a:solidFill>
                <a:effectLst/>
                <a:latin typeface="Calibri" pitchFamily="34" charset="0"/>
              </a:rPr>
              <a:t>dyspraxia</a:t>
            </a:r>
            <a:r>
              <a:rPr kumimoji="0" lang="en-GB" sz="2400" b="0" i="0" u="none" strike="noStrike" cap="none" normalizeH="0" baseline="0" dirty="0">
                <a:ln>
                  <a:noFill/>
                </a:ln>
                <a:solidFill>
                  <a:srgbClr val="002060"/>
                </a:solidFill>
                <a:effectLst/>
                <a:latin typeface="Calibri" pitchFamily="34" charset="0"/>
              </a:rPr>
              <a:t> usually have a combination of problems including:</a:t>
            </a:r>
          </a:p>
          <a:p>
            <a:pPr marL="342900" marR="0" lvl="0" indent="-342900" algn="l" defTabSz="914400" rtl="0" eaLnBrk="0" fontAlgn="base" latinLnBrk="0" hangingPunct="0">
              <a:lnSpc>
                <a:spcPct val="100000"/>
              </a:lnSpc>
              <a:spcBef>
                <a:spcPct val="20000"/>
              </a:spcBef>
              <a:spcAft>
                <a:spcPct val="0"/>
              </a:spcAft>
              <a:buClrTx/>
              <a:buSzTx/>
              <a:buFontTx/>
              <a:buChar char="•"/>
              <a:tabLst/>
            </a:pPr>
            <a:r>
              <a:rPr kumimoji="0" lang="en-GB" sz="2400" b="1" i="0" u="sng" strike="noStrike" cap="none" normalizeH="0" baseline="0" dirty="0">
                <a:ln>
                  <a:noFill/>
                </a:ln>
                <a:solidFill>
                  <a:srgbClr val="002060"/>
                </a:solidFill>
                <a:effectLst/>
                <a:latin typeface="Calibri" pitchFamily="34" charset="0"/>
              </a:rPr>
              <a:t>Gross motor co-ordination skills: </a:t>
            </a:r>
            <a:endParaRPr kumimoji="0" lang="en-GB" sz="2400" b="0" i="0" u="none" strike="noStrike" cap="none" normalizeH="0" baseline="0" dirty="0">
              <a:ln>
                <a:noFill/>
              </a:ln>
              <a:solidFill>
                <a:srgbClr val="002060"/>
              </a:solidFill>
              <a:effectLst/>
              <a:latin typeface="Calibri" pitchFamily="34" charset="0"/>
            </a:endParaRPr>
          </a:p>
          <a:p>
            <a:pPr marL="342900" marR="0" lvl="0" indent="-342900" algn="l" defTabSz="914400" rtl="0" eaLnBrk="0" fontAlgn="base" latinLnBrk="0" hangingPunct="0">
              <a:lnSpc>
                <a:spcPct val="100000"/>
              </a:lnSpc>
              <a:spcBef>
                <a:spcPct val="20000"/>
              </a:spcBef>
              <a:spcAft>
                <a:spcPct val="0"/>
              </a:spcAft>
              <a:buClr>
                <a:srgbClr val="002060"/>
              </a:buClr>
              <a:buSzPts val="2400"/>
              <a:buFontTx/>
              <a:buChar char="•"/>
              <a:tabLst/>
            </a:pPr>
            <a:r>
              <a:rPr kumimoji="0" lang="en-GB" sz="2400" b="0" i="0" u="none" strike="noStrike" cap="none" normalizeH="0" baseline="0" dirty="0">
                <a:ln>
                  <a:noFill/>
                </a:ln>
                <a:solidFill>
                  <a:srgbClr val="002060"/>
                </a:solidFill>
                <a:effectLst/>
                <a:latin typeface="Calibri" pitchFamily="34" charset="0"/>
              </a:rPr>
              <a:t>Poor balance.</a:t>
            </a:r>
          </a:p>
          <a:p>
            <a:pPr marL="342900" marR="0" lvl="0" indent="-342900" algn="l" defTabSz="914400" rtl="0" eaLnBrk="0" fontAlgn="base" latinLnBrk="0" hangingPunct="0">
              <a:lnSpc>
                <a:spcPct val="100000"/>
              </a:lnSpc>
              <a:spcBef>
                <a:spcPct val="20000"/>
              </a:spcBef>
              <a:spcAft>
                <a:spcPct val="0"/>
              </a:spcAft>
              <a:buClrTx/>
              <a:buSzTx/>
              <a:buFontTx/>
              <a:buChar char="•"/>
              <a:tabLst/>
            </a:pPr>
            <a:r>
              <a:rPr kumimoji="0" lang="en-GB" sz="2400" b="1" i="0" u="sng" strike="noStrike" cap="none" normalizeH="0" baseline="0" dirty="0">
                <a:ln>
                  <a:noFill/>
                </a:ln>
                <a:solidFill>
                  <a:srgbClr val="002060"/>
                </a:solidFill>
                <a:effectLst/>
                <a:latin typeface="Calibri" pitchFamily="34" charset="0"/>
              </a:rPr>
              <a:t>Fine motor coordination skills:</a:t>
            </a:r>
            <a:endParaRPr kumimoji="0" lang="en-GB" sz="2400" b="0" i="0" u="none" strike="noStrike" cap="none" normalizeH="0" baseline="0" dirty="0">
              <a:ln>
                <a:noFill/>
              </a:ln>
              <a:solidFill>
                <a:srgbClr val="002060"/>
              </a:solidFill>
              <a:effectLst/>
              <a:latin typeface="Calibri" pitchFamily="34" charset="0"/>
            </a:endParaRPr>
          </a:p>
          <a:p>
            <a:pPr marL="342900" marR="0" lvl="0" indent="-342900" algn="l" defTabSz="914400" rtl="0" eaLnBrk="0" fontAlgn="base" latinLnBrk="0" hangingPunct="0">
              <a:lnSpc>
                <a:spcPct val="100000"/>
              </a:lnSpc>
              <a:spcBef>
                <a:spcPct val="20000"/>
              </a:spcBef>
              <a:spcAft>
                <a:spcPct val="0"/>
              </a:spcAft>
              <a:buClr>
                <a:srgbClr val="002060"/>
              </a:buClr>
              <a:buSzPts val="2400"/>
              <a:buFontTx/>
              <a:buChar char="•"/>
              <a:tabLst/>
            </a:pPr>
            <a:r>
              <a:rPr kumimoji="0" lang="en-GB" sz="2400" b="0" i="0" u="none" strike="noStrike" cap="none" normalizeH="0" baseline="0" dirty="0">
                <a:ln>
                  <a:noFill/>
                </a:ln>
                <a:solidFill>
                  <a:srgbClr val="002060"/>
                </a:solidFill>
                <a:effectLst/>
                <a:latin typeface="Calibri" pitchFamily="34" charset="0"/>
              </a:rPr>
              <a:t>Poor at two handed tasks such as using cutlery or playing a musical instrument.</a:t>
            </a:r>
          </a:p>
          <a:p>
            <a:pPr marL="342900" marR="0" lvl="0" indent="-342900" algn="l" defTabSz="914400" rtl="0" eaLnBrk="0" fontAlgn="base" latinLnBrk="0" hangingPunct="0">
              <a:lnSpc>
                <a:spcPct val="100000"/>
              </a:lnSpc>
              <a:spcBef>
                <a:spcPct val="20000"/>
              </a:spcBef>
              <a:spcAft>
                <a:spcPct val="0"/>
              </a:spcAft>
              <a:buClrTx/>
              <a:buSzTx/>
              <a:buFontTx/>
              <a:buChar char="•"/>
              <a:tabLst/>
            </a:pPr>
            <a:r>
              <a:rPr kumimoji="0" lang="en-GB" sz="2400" b="1" i="0" u="sng" strike="noStrike" cap="none" normalizeH="0" baseline="0" dirty="0">
                <a:ln>
                  <a:noFill/>
                </a:ln>
                <a:solidFill>
                  <a:srgbClr val="002060"/>
                </a:solidFill>
                <a:effectLst/>
                <a:latin typeface="Calibri" pitchFamily="34" charset="0"/>
              </a:rPr>
              <a:t>Perception</a:t>
            </a:r>
            <a:endParaRPr kumimoji="0" lang="en-GB" sz="2400" b="0" i="0" u="none" strike="noStrike" cap="none" normalizeH="0" baseline="0" dirty="0">
              <a:ln>
                <a:noFill/>
              </a:ln>
              <a:solidFill>
                <a:srgbClr val="002060"/>
              </a:solidFill>
              <a:effectLst/>
              <a:latin typeface="Calibri" pitchFamily="34" charset="0"/>
            </a:endParaRPr>
          </a:p>
          <a:p>
            <a:pPr marL="342900" marR="0" lvl="0" indent="-342900" algn="l" defTabSz="914400" rtl="0" eaLnBrk="0" fontAlgn="base" latinLnBrk="0" hangingPunct="0">
              <a:lnSpc>
                <a:spcPct val="100000"/>
              </a:lnSpc>
              <a:spcBef>
                <a:spcPct val="20000"/>
              </a:spcBef>
              <a:spcAft>
                <a:spcPct val="0"/>
              </a:spcAft>
              <a:buClr>
                <a:srgbClr val="002060"/>
              </a:buClr>
              <a:buSzPts val="2400"/>
              <a:buFontTx/>
              <a:buChar char="•"/>
              <a:tabLst/>
            </a:pPr>
            <a:r>
              <a:rPr kumimoji="0" lang="en-GB" sz="2400" b="0" i="0" u="none" strike="noStrike" cap="none" normalizeH="0" baseline="0" dirty="0">
                <a:ln>
                  <a:noFill/>
                </a:ln>
                <a:solidFill>
                  <a:srgbClr val="002060"/>
                </a:solidFill>
                <a:effectLst/>
                <a:latin typeface="Calibri" pitchFamily="34" charset="0"/>
              </a:rPr>
              <a:t>Little awareness of time and its meaning.</a:t>
            </a:r>
          </a:p>
          <a:p>
            <a:pPr marL="342900" marR="0" lvl="0" indent="-342900" algn="l" defTabSz="914400" rtl="0" eaLnBrk="0" fontAlgn="base" latinLnBrk="0" hangingPunct="0">
              <a:lnSpc>
                <a:spcPct val="100000"/>
              </a:lnSpc>
              <a:spcBef>
                <a:spcPct val="20000"/>
              </a:spcBef>
              <a:spcAft>
                <a:spcPct val="0"/>
              </a:spcAft>
              <a:buClrTx/>
              <a:buSzTx/>
              <a:buFontTx/>
              <a:buChar char="•"/>
              <a:tabLst/>
            </a:pPr>
            <a:r>
              <a:rPr kumimoji="0" lang="en-GB" sz="2400" b="1" i="0" u="sng" strike="noStrike" cap="none" normalizeH="0" baseline="0" dirty="0">
                <a:ln>
                  <a:noFill/>
                </a:ln>
                <a:solidFill>
                  <a:srgbClr val="002060"/>
                </a:solidFill>
                <a:effectLst/>
                <a:latin typeface="Calibri" pitchFamily="34" charset="0"/>
              </a:rPr>
              <a:t>Learning- (classroom)</a:t>
            </a:r>
            <a:endParaRPr kumimoji="0" lang="en-GB" sz="2400" b="0" i="0" u="none" strike="noStrike" cap="none" normalizeH="0" baseline="0" dirty="0">
              <a:ln>
                <a:noFill/>
              </a:ln>
              <a:solidFill>
                <a:srgbClr val="002060"/>
              </a:solidFill>
              <a:effectLst/>
              <a:latin typeface="Calibri" pitchFamily="34" charset="0"/>
            </a:endParaRPr>
          </a:p>
          <a:p>
            <a:pPr marL="342900" marR="0" lvl="0" indent="-342900" algn="l" defTabSz="914400" rtl="0" eaLnBrk="0" fontAlgn="base" latinLnBrk="0" hangingPunct="0">
              <a:lnSpc>
                <a:spcPct val="100000"/>
              </a:lnSpc>
              <a:spcBef>
                <a:spcPct val="20000"/>
              </a:spcBef>
              <a:spcAft>
                <a:spcPct val="0"/>
              </a:spcAft>
              <a:buClr>
                <a:srgbClr val="002060"/>
              </a:buClr>
              <a:buSzPts val="2400"/>
              <a:buFontTx/>
              <a:buChar char="•"/>
              <a:tabLst/>
            </a:pPr>
            <a:r>
              <a:rPr kumimoji="0" lang="en-GB" sz="2400" b="0" i="0" u="none" strike="noStrike" cap="none" normalizeH="0" baseline="0" dirty="0">
                <a:ln>
                  <a:noFill/>
                </a:ln>
                <a:solidFill>
                  <a:srgbClr val="002060"/>
                </a:solidFill>
                <a:effectLst/>
                <a:latin typeface="Calibri" pitchFamily="34" charset="0"/>
              </a:rPr>
              <a:t>Speech and language-organising their thoughts therefore sentence and language structure can be muddled.</a:t>
            </a:r>
          </a:p>
          <a:p>
            <a:pPr marL="342900" marR="0" lvl="0" indent="-342900" algn="l" defTabSz="914400" rtl="0" eaLnBrk="0" fontAlgn="base" latinLnBrk="0" hangingPunct="0">
              <a:lnSpc>
                <a:spcPct val="100000"/>
              </a:lnSpc>
              <a:spcBef>
                <a:spcPct val="20000"/>
              </a:spcBef>
              <a:spcAft>
                <a:spcPct val="0"/>
              </a:spcAft>
              <a:buClrTx/>
              <a:buSzTx/>
              <a:buFontTx/>
              <a:buChar char="•"/>
              <a:tabLst/>
            </a:pPr>
            <a:endParaRPr kumimoji="0" lang="en-GB" sz="2400" b="0" i="0" u="none" strike="noStrike" cap="none" normalizeH="0" baseline="0" dirty="0">
              <a:ln>
                <a:noFill/>
              </a:ln>
              <a:solidFill>
                <a:srgbClr val="002060"/>
              </a:solidFill>
              <a:effectLst/>
              <a:latin typeface="Calibri"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tabLst/>
            </a:pPr>
            <a:endParaRPr kumimoji="0" lang="en-GB" sz="2400" b="0" i="0" u="none" strike="noStrike" cap="none" normalizeH="0" baseline="0" dirty="0">
              <a:ln>
                <a:noFill/>
              </a:ln>
              <a:solidFill>
                <a:srgbClr val="002060"/>
              </a:solidFill>
              <a:effectLst/>
              <a:latin typeface="Calibri"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tabLst/>
            </a:pPr>
            <a:endParaRPr kumimoji="0" lang="en-US" sz="3200" b="0" i="0" u="none" strike="noStrike" cap="none" normalizeH="0" baseline="0" dirty="0">
              <a:ln>
                <a:noFill/>
              </a:ln>
              <a:solidFill>
                <a:schemeClr val="tx1"/>
              </a:solidFill>
              <a:effectLst/>
              <a:latin typeface="Arial" pitchFamily="34" charset="0"/>
            </a:endParaRPr>
          </a:p>
        </p:txBody>
      </p:sp>
      <p:sp>
        <p:nvSpPr>
          <p:cNvPr id="4" name="Rectangle 3"/>
          <p:cNvSpPr/>
          <p:nvPr/>
        </p:nvSpPr>
        <p:spPr>
          <a:xfrm>
            <a:off x="357158" y="149202"/>
            <a:ext cx="8286808" cy="707886"/>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uLnTx/>
                <a:uFillTx/>
                <a:latin typeface="+mn-lt"/>
                <a:ea typeface="+mn-ea"/>
                <a:cs typeface="+mn-cs"/>
              </a:rPr>
              <a:t>Dyspraxia: An Introduction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p:cNvSpPr>
          <p:nvPr/>
        </p:nvSpPr>
        <p:spPr bwMode="auto">
          <a:xfrm>
            <a:off x="457200" y="1143000"/>
            <a:ext cx="8229600" cy="5500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chemeClr val="tx1"/>
              </a:buClr>
              <a:buSzPts val="2200"/>
              <a:buFontTx/>
              <a:buChar char="•"/>
              <a:tabLst/>
            </a:pPr>
            <a:r>
              <a:rPr kumimoji="0" lang="en-GB" sz="2200" b="1" i="0" u="none" strike="noStrike" cap="none" normalizeH="0" baseline="0" dirty="0">
                <a:ln>
                  <a:noFill/>
                </a:ln>
                <a:solidFill>
                  <a:schemeClr val="tx1"/>
                </a:solidFill>
                <a:effectLst/>
                <a:latin typeface="Calibri" pitchFamily="34" charset="0"/>
              </a:rPr>
              <a:t>Handwriting difficulties</a:t>
            </a:r>
            <a:r>
              <a:rPr kumimoji="0" lang="en-GB" sz="2200" b="0" i="0" u="none" strike="noStrike" cap="none" normalizeH="0" baseline="0" dirty="0">
                <a:ln>
                  <a:noFill/>
                </a:ln>
                <a:solidFill>
                  <a:schemeClr val="tx1"/>
                </a:solidFill>
                <a:effectLst/>
                <a:latin typeface="Calibri" pitchFamily="34" charset="0"/>
              </a:rPr>
              <a:t>- sky writing, use pencil grips.</a:t>
            </a:r>
          </a:p>
          <a:p>
            <a:pPr marL="342900" marR="0" lvl="0" indent="-342900" algn="l" defTabSz="914400" rtl="0" eaLnBrk="0" fontAlgn="base" latinLnBrk="0" hangingPunct="0">
              <a:lnSpc>
                <a:spcPct val="100000"/>
              </a:lnSpc>
              <a:spcBef>
                <a:spcPct val="20000"/>
              </a:spcBef>
              <a:spcAft>
                <a:spcPct val="0"/>
              </a:spcAft>
              <a:buClr>
                <a:schemeClr val="tx1"/>
              </a:buClr>
              <a:buSzPts val="2200"/>
              <a:buFontTx/>
              <a:buChar char="•"/>
              <a:tabLst/>
            </a:pPr>
            <a:r>
              <a:rPr kumimoji="0" lang="en-GB" sz="2200" b="1" i="0" u="none" strike="noStrike" cap="none" normalizeH="0" baseline="0" dirty="0">
                <a:ln>
                  <a:noFill/>
                </a:ln>
                <a:solidFill>
                  <a:schemeClr val="tx1"/>
                </a:solidFill>
                <a:effectLst/>
                <a:latin typeface="Calibri" pitchFamily="34" charset="0"/>
              </a:rPr>
              <a:t>Difficulties with dressing and fastening clothes- </a:t>
            </a:r>
            <a:r>
              <a:rPr kumimoji="0" lang="en-GB" sz="2200" b="0" i="0" u="none" strike="noStrike" cap="none" normalizeH="0" baseline="0" dirty="0">
                <a:ln>
                  <a:noFill/>
                </a:ln>
                <a:solidFill>
                  <a:schemeClr val="tx1"/>
                </a:solidFill>
                <a:effectLst/>
                <a:latin typeface="Calibri" pitchFamily="34" charset="0"/>
              </a:rPr>
              <a:t>Suggest loose-fit easy on/easy off clothing and Velcro fastenings.</a:t>
            </a:r>
          </a:p>
          <a:p>
            <a:pPr marL="342900" marR="0" lvl="0" indent="-342900" algn="l" defTabSz="914400" rtl="0" eaLnBrk="0" fontAlgn="base" latinLnBrk="0" hangingPunct="0">
              <a:lnSpc>
                <a:spcPct val="100000"/>
              </a:lnSpc>
              <a:spcBef>
                <a:spcPct val="20000"/>
              </a:spcBef>
              <a:spcAft>
                <a:spcPct val="0"/>
              </a:spcAft>
              <a:buClr>
                <a:schemeClr val="tx1"/>
              </a:buClr>
              <a:buSzPts val="2200"/>
              <a:buFontTx/>
              <a:buChar char="•"/>
              <a:tabLst/>
            </a:pPr>
            <a:r>
              <a:rPr kumimoji="0" lang="en-GB" sz="2200" b="1" i="0" u="none" strike="noStrike" cap="none" normalizeH="0" baseline="0" dirty="0">
                <a:ln>
                  <a:noFill/>
                </a:ln>
                <a:solidFill>
                  <a:schemeClr val="tx1"/>
                </a:solidFill>
                <a:effectLst/>
                <a:latin typeface="Calibri" pitchFamily="34" charset="0"/>
              </a:rPr>
              <a:t>Generally poorly organised</a:t>
            </a:r>
            <a:r>
              <a:rPr kumimoji="0" lang="en-GB" sz="2200" b="0" i="0" u="none" strike="noStrike" cap="none" normalizeH="0" baseline="0" dirty="0">
                <a:ln>
                  <a:noFill/>
                </a:ln>
                <a:solidFill>
                  <a:schemeClr val="tx1"/>
                </a:solidFill>
                <a:effectLst/>
                <a:latin typeface="Calibri" pitchFamily="34" charset="0"/>
              </a:rPr>
              <a:t>. Supply time-tables, daily diaries and instructions for specific activities in sequenced picture cards.</a:t>
            </a:r>
          </a:p>
          <a:p>
            <a:pPr marL="342900" marR="0" lvl="0" indent="-342900" algn="l" defTabSz="914400" rtl="0" eaLnBrk="0" fontAlgn="base" latinLnBrk="0" hangingPunct="0">
              <a:lnSpc>
                <a:spcPct val="100000"/>
              </a:lnSpc>
              <a:spcBef>
                <a:spcPct val="20000"/>
              </a:spcBef>
              <a:spcAft>
                <a:spcPct val="0"/>
              </a:spcAft>
              <a:buClr>
                <a:schemeClr val="tx1"/>
              </a:buClr>
              <a:buSzPts val="2200"/>
              <a:buFontTx/>
              <a:buChar char="•"/>
              <a:tabLst/>
            </a:pPr>
            <a:r>
              <a:rPr kumimoji="0" lang="en-GB" sz="2200" b="1" i="0" u="none" strike="noStrike" cap="none" normalizeH="0" baseline="0" dirty="0">
                <a:ln>
                  <a:noFill/>
                </a:ln>
                <a:solidFill>
                  <a:schemeClr val="tx1"/>
                </a:solidFill>
                <a:effectLst/>
                <a:latin typeface="Calibri" pitchFamily="34" charset="0"/>
              </a:rPr>
              <a:t>Unable to remember and/or follow instructions- </a:t>
            </a:r>
            <a:r>
              <a:rPr kumimoji="0" lang="en-GB" sz="2200" b="0" i="0" u="none" strike="noStrike" cap="none" normalizeH="0" baseline="0" dirty="0">
                <a:ln>
                  <a:noFill/>
                </a:ln>
                <a:solidFill>
                  <a:schemeClr val="tx1"/>
                </a:solidFill>
                <a:effectLst/>
                <a:latin typeface="Calibri" pitchFamily="34" charset="0"/>
              </a:rPr>
              <a:t>Get the attention of the child before giving instructions. Use simple language with visual prompts.</a:t>
            </a:r>
            <a:endParaRPr kumimoji="0" lang="en-GB" sz="1500" b="1" i="0" u="sng" strike="noStrike" cap="none" normalizeH="0" baseline="0" dirty="0">
              <a:ln>
                <a:noFill/>
              </a:ln>
              <a:solidFill>
                <a:schemeClr val="tx1"/>
              </a:solidFill>
              <a:effectLst/>
              <a:latin typeface="Calibri"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tabLst/>
            </a:pPr>
            <a:r>
              <a:rPr kumimoji="0" lang="en-GB" sz="1600" b="1" i="0" u="sng" strike="noStrike" cap="none" normalizeH="0" baseline="0" dirty="0">
                <a:ln>
                  <a:noFill/>
                </a:ln>
                <a:solidFill>
                  <a:schemeClr val="tx1"/>
                </a:solidFill>
                <a:effectLst/>
                <a:latin typeface="Calibri" pitchFamily="34" charset="0"/>
              </a:rPr>
              <a:t>Useful web links:</a:t>
            </a:r>
            <a:endParaRPr kumimoji="0" lang="en-GB" sz="1600" b="0" i="0" u="none" strike="noStrike" cap="none" normalizeH="0" baseline="0" dirty="0">
              <a:ln>
                <a:noFill/>
              </a:ln>
              <a:solidFill>
                <a:schemeClr val="tx1"/>
              </a:solidFill>
              <a:effectLst/>
              <a:latin typeface="Calibri" pitchFamily="34" charset="0"/>
            </a:endParaRPr>
          </a:p>
          <a:p>
            <a:pPr marL="342900" marR="0" lvl="0" indent="-342900" algn="l" defTabSz="914400" rtl="0" eaLnBrk="0" fontAlgn="base" latinLnBrk="0" hangingPunct="0">
              <a:lnSpc>
                <a:spcPct val="100000"/>
              </a:lnSpc>
              <a:spcBef>
                <a:spcPct val="20000"/>
              </a:spcBef>
              <a:spcAft>
                <a:spcPct val="0"/>
              </a:spcAft>
              <a:buClr>
                <a:schemeClr val="tx1"/>
              </a:buClr>
              <a:buSzPts val="1600"/>
              <a:buFontTx/>
              <a:buChar char="•"/>
              <a:tabLst/>
            </a:pPr>
            <a:r>
              <a:rPr kumimoji="0" lang="en-GB" sz="1600" b="0" i="0" u="none" strike="noStrike" cap="none" normalizeH="0" baseline="0" dirty="0">
                <a:ln>
                  <a:noFill/>
                </a:ln>
                <a:solidFill>
                  <a:schemeClr val="tx1"/>
                </a:solidFill>
                <a:effectLst/>
                <a:latin typeface="Calibri" pitchFamily="34" charset="0"/>
                <a:hlinkClick r:id="rId2"/>
              </a:rPr>
              <a:t>http://www.dyspraxiafoundation.org.uk/</a:t>
            </a:r>
            <a:r>
              <a:rPr kumimoji="0" lang="en-GB" sz="1600" b="0" i="0" u="none" strike="noStrike" cap="none" normalizeH="0" baseline="0" dirty="0">
                <a:ln>
                  <a:noFill/>
                </a:ln>
                <a:solidFill>
                  <a:schemeClr val="tx1"/>
                </a:solidFill>
                <a:effectLst/>
                <a:latin typeface="Calibri" pitchFamily="34" charset="0"/>
              </a:rPr>
              <a:t>  - characteristics of </a:t>
            </a:r>
            <a:r>
              <a:rPr kumimoji="0" lang="en-GB" sz="1600" b="0" i="0" u="none" strike="noStrike" cap="none" normalizeH="0" baseline="0" dirty="0" err="1">
                <a:ln>
                  <a:noFill/>
                </a:ln>
                <a:solidFill>
                  <a:schemeClr val="tx1"/>
                </a:solidFill>
                <a:effectLst/>
                <a:latin typeface="Calibri" pitchFamily="34" charset="0"/>
              </a:rPr>
              <a:t>dyspraxia</a:t>
            </a:r>
            <a:r>
              <a:rPr kumimoji="0" lang="en-GB" sz="1600" b="0" i="0" u="none" strike="noStrike" cap="none" normalizeH="0" baseline="0" dirty="0">
                <a:ln>
                  <a:noFill/>
                </a:ln>
                <a:solidFill>
                  <a:schemeClr val="tx1"/>
                </a:solidFill>
                <a:effectLst/>
                <a:latin typeface="Calibri" pitchFamily="34" charset="0"/>
              </a:rPr>
              <a:t> along with resources and support links</a:t>
            </a:r>
          </a:p>
          <a:p>
            <a:pPr marL="342900" marR="0" lvl="0" indent="-342900" algn="l" defTabSz="914400" rtl="0" eaLnBrk="0" fontAlgn="base" latinLnBrk="0" hangingPunct="0">
              <a:lnSpc>
                <a:spcPct val="100000"/>
              </a:lnSpc>
              <a:spcBef>
                <a:spcPct val="20000"/>
              </a:spcBef>
              <a:spcAft>
                <a:spcPct val="0"/>
              </a:spcAft>
              <a:buClr>
                <a:schemeClr val="tx1"/>
              </a:buClr>
              <a:buSzPts val="1600"/>
              <a:buFontTx/>
              <a:buChar char="•"/>
              <a:tabLst/>
            </a:pPr>
            <a:r>
              <a:rPr kumimoji="0" lang="en-GB" sz="1600" b="0" i="0" u="none" strike="noStrike" cap="none" normalizeH="0" baseline="0" dirty="0">
                <a:ln>
                  <a:noFill/>
                </a:ln>
                <a:solidFill>
                  <a:schemeClr val="tx1"/>
                </a:solidFill>
                <a:effectLst/>
                <a:latin typeface="Calibri" pitchFamily="34" charset="0"/>
                <a:hlinkClick r:id="rId3"/>
              </a:rPr>
              <a:t>http://www.firstschoolyears.com/sen/physical/dyspraxia.htm</a:t>
            </a:r>
            <a:r>
              <a:rPr kumimoji="0" lang="en-GB" sz="1600" b="0" i="0" u="none" strike="noStrike" cap="none" normalizeH="0" baseline="0" dirty="0">
                <a:ln>
                  <a:noFill/>
                </a:ln>
                <a:solidFill>
                  <a:schemeClr val="tx1"/>
                </a:solidFill>
                <a:effectLst/>
                <a:latin typeface="Calibri" pitchFamily="34" charset="0"/>
              </a:rPr>
              <a:t> resources to support </a:t>
            </a:r>
            <a:r>
              <a:rPr kumimoji="0" lang="en-GB" sz="1600" b="0" i="0" u="none" strike="noStrike" cap="none" normalizeH="0" baseline="0" dirty="0" err="1">
                <a:ln>
                  <a:noFill/>
                </a:ln>
                <a:solidFill>
                  <a:schemeClr val="tx1"/>
                </a:solidFill>
                <a:effectLst/>
                <a:latin typeface="Calibri" pitchFamily="34" charset="0"/>
              </a:rPr>
              <a:t>dyspraxia</a:t>
            </a:r>
            <a:r>
              <a:rPr kumimoji="0" lang="en-GB" sz="1600" b="0" i="0" u="none" strike="noStrike" cap="none" normalizeH="0" baseline="0" dirty="0">
                <a:ln>
                  <a:noFill/>
                </a:ln>
                <a:solidFill>
                  <a:schemeClr val="tx1"/>
                </a:solidFill>
                <a:effectLst/>
                <a:latin typeface="Calibri" pitchFamily="34" charset="0"/>
              </a:rPr>
              <a:t> in each subject.</a:t>
            </a:r>
          </a:p>
          <a:p>
            <a:pPr marL="342900" marR="0" lvl="0" indent="-342900" algn="l" defTabSz="914400" rtl="0" eaLnBrk="0" fontAlgn="base" latinLnBrk="0" hangingPunct="0">
              <a:lnSpc>
                <a:spcPct val="100000"/>
              </a:lnSpc>
              <a:spcBef>
                <a:spcPct val="20000"/>
              </a:spcBef>
              <a:spcAft>
                <a:spcPct val="0"/>
              </a:spcAft>
              <a:buClr>
                <a:schemeClr val="tx1"/>
              </a:buClr>
              <a:buSzPts val="1600"/>
              <a:buFontTx/>
              <a:buChar char="•"/>
              <a:tabLst/>
            </a:pPr>
            <a:r>
              <a:rPr kumimoji="0" lang="en-GB" sz="1600" b="0" i="0" u="none" strike="noStrike" cap="none" normalizeH="0" baseline="0" dirty="0">
                <a:ln>
                  <a:noFill/>
                </a:ln>
                <a:solidFill>
                  <a:schemeClr val="tx1"/>
                </a:solidFill>
                <a:effectLst/>
                <a:latin typeface="Calibri" pitchFamily="34" charset="0"/>
                <a:hlinkClick r:id="rId4"/>
              </a:rPr>
              <a:t>http://www.bbc.co.uk/health/conditions/dyspraxia2.shtml</a:t>
            </a:r>
            <a:r>
              <a:rPr kumimoji="0" lang="en-GB" sz="1600" b="0" i="0" u="none" strike="noStrike" cap="none" normalizeH="0" baseline="0" dirty="0">
                <a:ln>
                  <a:noFill/>
                </a:ln>
                <a:solidFill>
                  <a:schemeClr val="tx1"/>
                </a:solidFill>
                <a:effectLst/>
                <a:latin typeface="Calibri" pitchFamily="34" charset="0"/>
              </a:rPr>
              <a:t>  causes, symptoms, diagnosis and treatment.</a:t>
            </a:r>
          </a:p>
          <a:p>
            <a:pPr marL="342900" marR="0" lvl="0" indent="-342900" algn="l" defTabSz="914400" rtl="0" eaLnBrk="0" fontAlgn="base" latinLnBrk="0" hangingPunct="0">
              <a:lnSpc>
                <a:spcPct val="100000"/>
              </a:lnSpc>
              <a:spcBef>
                <a:spcPct val="20000"/>
              </a:spcBef>
              <a:spcAft>
                <a:spcPct val="0"/>
              </a:spcAft>
              <a:buClr>
                <a:srgbClr val="0000FF"/>
              </a:buClr>
              <a:buSzPts val="1600"/>
              <a:buFontTx/>
              <a:buChar char="•"/>
              <a:tabLst/>
            </a:pPr>
            <a:r>
              <a:rPr kumimoji="0" lang="en-GB" sz="1600" b="0" i="0" u="none" strike="noStrike" cap="none" normalizeH="0" baseline="0" dirty="0">
                <a:ln>
                  <a:noFill/>
                </a:ln>
                <a:solidFill>
                  <a:schemeClr val="tx1"/>
                </a:solidFill>
                <a:effectLst/>
                <a:latin typeface="Calibri" pitchFamily="34" charset="0"/>
                <a:hlinkClick r:id="rId5"/>
              </a:rPr>
              <a:t>http://www.dyspraxiafoundation.org.uk/services/ed_classroom_guidelines.php</a:t>
            </a:r>
            <a:r>
              <a:rPr kumimoji="0" lang="en-GB" sz="1600" b="0" i="0" u="sng" strike="noStrike" cap="none" normalizeH="0" baseline="0" dirty="0">
                <a:ln>
                  <a:noFill/>
                </a:ln>
                <a:solidFill>
                  <a:srgbClr val="0000FF"/>
                </a:solidFill>
                <a:effectLst/>
                <a:latin typeface="Calibri" pitchFamily="34" charset="0"/>
              </a:rPr>
              <a:t>  </a:t>
            </a:r>
            <a:r>
              <a:rPr kumimoji="0" lang="en-GB" sz="1600" b="0" i="0" u="none" strike="noStrike" cap="none" normalizeH="0" baseline="0" dirty="0">
                <a:ln>
                  <a:noFill/>
                </a:ln>
                <a:solidFill>
                  <a:schemeClr val="tx1"/>
                </a:solidFill>
                <a:effectLst/>
                <a:latin typeface="Calibri" pitchFamily="34" charset="0"/>
              </a:rPr>
              <a:t>classroom management.</a:t>
            </a:r>
            <a:endParaRPr kumimoji="0" lang="en-GB" sz="1600" b="0" i="0" u="none" strike="noStrike" cap="none" normalizeH="0" baseline="0" dirty="0">
              <a:ln>
                <a:noFill/>
              </a:ln>
              <a:solidFill>
                <a:srgbClr val="0000FF"/>
              </a:solidFill>
              <a:effectLst/>
              <a:latin typeface="Calibri"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tabLst/>
            </a:pPr>
            <a:endParaRPr kumimoji="0" lang="en-US" sz="3200" b="0" i="0" u="none" strike="noStrike" cap="none" normalizeH="0" baseline="0" dirty="0">
              <a:ln>
                <a:noFill/>
              </a:ln>
              <a:solidFill>
                <a:schemeClr val="tx1"/>
              </a:solidFill>
              <a:effectLst/>
              <a:latin typeface="Arial" pitchFamily="34" charset="0"/>
            </a:endParaRPr>
          </a:p>
        </p:txBody>
      </p:sp>
      <p:sp>
        <p:nvSpPr>
          <p:cNvPr id="4" name="Rectangle 3"/>
          <p:cNvSpPr/>
          <p:nvPr/>
        </p:nvSpPr>
        <p:spPr>
          <a:xfrm>
            <a:off x="857224" y="215877"/>
            <a:ext cx="7317709" cy="92333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uLnTx/>
                <a:uFillTx/>
                <a:latin typeface="+mn-lt"/>
                <a:ea typeface="+mn-ea"/>
                <a:cs typeface="+mn-cs"/>
              </a:rPr>
              <a:t>Strategies and Resources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Content Placeholder 3"/>
          <p:cNvPicPr>
            <a:picLocks/>
          </p:cNvPicPr>
          <p:nvPr/>
        </p:nvPicPr>
        <p:blipFill>
          <a:blip r:embed="rId2" cstate="print"/>
          <a:srcRect l="20132" t="19527" r="22676" b="6209"/>
          <a:stretch>
            <a:fillRect/>
          </a:stretch>
        </p:blipFill>
        <p:spPr bwMode="auto">
          <a:xfrm>
            <a:off x="1471613" y="1600200"/>
            <a:ext cx="6200775" cy="4525963"/>
          </a:xfrm>
          <a:prstGeom prst="rect">
            <a:avLst/>
          </a:prstGeom>
          <a:noFill/>
          <a:ln w="9525">
            <a:noFill/>
            <a:miter lim="800000"/>
            <a:headEnd/>
            <a:tailEnd/>
          </a:ln>
        </p:spPr>
      </p:pic>
      <p:sp>
        <p:nvSpPr>
          <p:cNvPr id="2" name="Title 1"/>
          <p:cNvSpPr>
            <a:spLocks/>
          </p:cNvSpPr>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2800" b="1" i="0" u="sng" strike="noStrike" cap="none" normalizeH="0" baseline="0">
                <a:ln>
                  <a:noFill/>
                </a:ln>
                <a:solidFill>
                  <a:schemeClr val="tx1"/>
                </a:solidFill>
                <a:effectLst/>
                <a:latin typeface="Calibri" pitchFamily="34" charset="0"/>
              </a:rPr>
              <a:t/>
            </a:r>
            <a:br>
              <a:rPr kumimoji="0" lang="en-GB" sz="2800" b="1" i="0" u="sng" strike="noStrike" cap="none" normalizeH="0" baseline="0">
                <a:ln>
                  <a:noFill/>
                </a:ln>
                <a:solidFill>
                  <a:schemeClr val="tx1"/>
                </a:solidFill>
                <a:effectLst/>
                <a:latin typeface="Calibri" pitchFamily="34" charset="0"/>
              </a:rPr>
            </a:br>
            <a:r>
              <a:rPr kumimoji="0" lang="en-GB" sz="2800" b="1" i="0" u="sng" strike="noStrike" cap="none" normalizeH="0" baseline="0">
                <a:ln>
                  <a:noFill/>
                </a:ln>
                <a:solidFill>
                  <a:schemeClr val="tx1"/>
                </a:solidFill>
                <a:effectLst/>
                <a:latin typeface="Calibri" pitchFamily="34" charset="0"/>
              </a:rPr>
              <a:t>http://</a:t>
            </a:r>
            <a:r>
              <a:rPr kumimoji="0" lang="en-GB" sz="2800" b="1" i="0" u="none" strike="noStrike" cap="none" normalizeH="0" baseline="0">
                <a:ln>
                  <a:noFill/>
                </a:ln>
                <a:solidFill>
                  <a:schemeClr val="tx2"/>
                </a:solidFill>
                <a:effectLst/>
                <a:latin typeface="Calibri" pitchFamily="34" charset="0"/>
                <a:hlinkClick r:id="rId3"/>
              </a:rPr>
              <a:t>www.dyspraxiafoundation.org.uk/services/ed_classroom_guidelines.php</a:t>
            </a:r>
            <a:r>
              <a:rPr kumimoji="0" lang="en-GB" sz="4000" b="0" i="0" u="none" strike="noStrike" cap="none" normalizeH="0" baseline="0">
                <a:ln>
                  <a:noFill/>
                </a:ln>
                <a:solidFill>
                  <a:schemeClr val="tx1"/>
                </a:solidFill>
                <a:effectLst/>
                <a:latin typeface="Calibri" pitchFamily="34" charset="0"/>
              </a:rPr>
              <a:t/>
            </a:r>
            <a:br>
              <a:rPr kumimoji="0" lang="en-GB" sz="4000" b="0" i="0" u="none" strike="noStrike" cap="none" normalizeH="0" baseline="0">
                <a:ln>
                  <a:noFill/>
                </a:ln>
                <a:solidFill>
                  <a:schemeClr val="tx1"/>
                </a:solidFill>
                <a:effectLst/>
                <a:latin typeface="Calibri" pitchFamily="34" charset="0"/>
              </a:rPr>
            </a:br>
            <a:endParaRPr kumimoji="0" lang="en-US" sz="4400" b="0" i="0" u="none" strike="noStrike" cap="none" normalizeH="0" baseline="0">
              <a:ln>
                <a:noFill/>
              </a:ln>
              <a:solidFill>
                <a:schemeClr val="tx2"/>
              </a:solidFill>
              <a:effectLst/>
              <a:latin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2"/>
          <p:cNvSpPr>
            <a:spLocks/>
          </p:cNvSpPr>
          <p:nvPr/>
        </p:nvSpPr>
        <p:spPr bwMode="auto">
          <a:xfrm>
            <a:off x="428625" y="17145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Char char="•"/>
              <a:tabLst/>
            </a:pPr>
            <a:r>
              <a:rPr kumimoji="0" lang="en-GB" sz="2400" b="1" i="0" u="none" strike="noStrike" cap="none" normalizeH="0" baseline="0" dirty="0">
                <a:ln>
                  <a:noFill/>
                </a:ln>
                <a:solidFill>
                  <a:schemeClr val="tx1"/>
                </a:solidFill>
                <a:effectLst/>
                <a:latin typeface="Calibri" pitchFamily="34" charset="0"/>
              </a:rPr>
              <a:t>Child becomes frustrated with themselves</a:t>
            </a:r>
            <a:r>
              <a:rPr kumimoji="0" lang="en-GB" sz="2400" b="0" i="0" u="none" strike="noStrike" cap="none" normalizeH="0" baseline="0" dirty="0">
                <a:ln>
                  <a:noFill/>
                </a:ln>
                <a:solidFill>
                  <a:schemeClr val="tx1"/>
                </a:solidFill>
                <a:effectLst/>
                <a:latin typeface="Calibri" pitchFamily="34" charset="0"/>
              </a:rPr>
              <a:t>: Encouragement, achievable tasks, sensitivity.</a:t>
            </a:r>
          </a:p>
          <a:p>
            <a:pPr marL="342900" marR="0" lvl="0" indent="-342900" algn="l" defTabSz="914400" rtl="0" eaLnBrk="0" fontAlgn="base" latinLnBrk="0" hangingPunct="0">
              <a:lnSpc>
                <a:spcPct val="100000"/>
              </a:lnSpc>
              <a:spcBef>
                <a:spcPct val="20000"/>
              </a:spcBef>
              <a:spcAft>
                <a:spcPct val="0"/>
              </a:spcAft>
              <a:buClrTx/>
              <a:buSzTx/>
              <a:buFontTx/>
              <a:buChar char="•"/>
              <a:tabLst/>
            </a:pPr>
            <a:r>
              <a:rPr kumimoji="0" lang="en-GB" sz="2400" b="1" i="0" u="none" strike="noStrike" cap="none" normalizeH="0" baseline="0" dirty="0">
                <a:ln>
                  <a:noFill/>
                </a:ln>
                <a:solidFill>
                  <a:schemeClr val="tx1"/>
                </a:solidFill>
                <a:effectLst/>
                <a:latin typeface="Calibri" pitchFamily="34" charset="0"/>
              </a:rPr>
              <a:t>Other children become aware- </a:t>
            </a:r>
            <a:r>
              <a:rPr kumimoji="0" lang="en-GB" sz="2400" b="0" i="0" u="none" strike="noStrike" cap="none" normalizeH="0" baseline="0" dirty="0">
                <a:ln>
                  <a:noFill/>
                </a:ln>
                <a:solidFill>
                  <a:schemeClr val="tx1"/>
                </a:solidFill>
                <a:effectLst/>
                <a:latin typeface="Calibri" pitchFamily="34" charset="0"/>
              </a:rPr>
              <a:t>don’t dwell upon it but turn focus around to ‘what could we do to make it easier for them?’</a:t>
            </a:r>
          </a:p>
          <a:p>
            <a:pPr marL="342900" marR="0" lvl="0" indent="-342900" algn="l" defTabSz="914400" rtl="0" eaLnBrk="0" fontAlgn="base" latinLnBrk="0" hangingPunct="0">
              <a:lnSpc>
                <a:spcPct val="100000"/>
              </a:lnSpc>
              <a:spcBef>
                <a:spcPct val="20000"/>
              </a:spcBef>
              <a:spcAft>
                <a:spcPct val="0"/>
              </a:spcAft>
              <a:buClrTx/>
              <a:buSzTx/>
              <a:buFontTx/>
              <a:buChar char="•"/>
              <a:tabLst/>
            </a:pPr>
            <a:r>
              <a:rPr kumimoji="0" lang="en-GB" sz="2400" b="1" i="0" u="none" strike="noStrike" cap="none" normalizeH="0" baseline="0" dirty="0">
                <a:ln>
                  <a:noFill/>
                </a:ln>
                <a:solidFill>
                  <a:schemeClr val="tx1"/>
                </a:solidFill>
                <a:effectLst/>
                <a:latin typeface="Calibri" pitchFamily="34" charset="0"/>
              </a:rPr>
              <a:t>Child is becoming distressed at having a task to do and knowing where to start</a:t>
            </a:r>
            <a:r>
              <a:rPr kumimoji="0" lang="en-GB" sz="2400" b="0" i="0" u="none" strike="noStrike" cap="none" normalizeH="0" baseline="0" dirty="0">
                <a:ln>
                  <a:noFill/>
                </a:ln>
                <a:solidFill>
                  <a:schemeClr val="tx1"/>
                </a:solidFill>
                <a:effectLst/>
                <a:latin typeface="Calibri" pitchFamily="34" charset="0"/>
              </a:rPr>
              <a:t>: order the tasks for the child, leading them through each stage.</a:t>
            </a:r>
          </a:p>
          <a:p>
            <a:pPr marL="342900" marR="0" lvl="0" indent="-342900" algn="l" defTabSz="914400" rtl="0" eaLnBrk="0" fontAlgn="base" latinLnBrk="0" hangingPunct="0">
              <a:lnSpc>
                <a:spcPct val="100000"/>
              </a:lnSpc>
              <a:spcBef>
                <a:spcPct val="20000"/>
              </a:spcBef>
              <a:spcAft>
                <a:spcPct val="0"/>
              </a:spcAft>
              <a:buClrTx/>
              <a:buSzTx/>
              <a:buFontTx/>
              <a:buChar char="•"/>
              <a:tabLst/>
            </a:pPr>
            <a:endParaRPr kumimoji="0" lang="en-US" sz="3200" b="0" i="0" u="none" strike="noStrike" cap="none" normalizeH="0" baseline="0" dirty="0">
              <a:ln>
                <a:noFill/>
              </a:ln>
              <a:solidFill>
                <a:schemeClr val="tx1"/>
              </a:solidFill>
              <a:effectLst/>
              <a:latin typeface="Arial" pitchFamily="34" charset="0"/>
            </a:endParaRPr>
          </a:p>
        </p:txBody>
      </p:sp>
      <p:sp>
        <p:nvSpPr>
          <p:cNvPr id="4" name="Rectangle 3"/>
          <p:cNvSpPr/>
          <p:nvPr/>
        </p:nvSpPr>
        <p:spPr>
          <a:xfrm>
            <a:off x="877464" y="357166"/>
            <a:ext cx="7230506" cy="92333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uLnTx/>
                <a:uFillTx/>
                <a:latin typeface="+mn-lt"/>
                <a:ea typeface="+mn-ea"/>
                <a:cs typeface="+mn-cs"/>
              </a:rPr>
              <a:t>Further considerations…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1472" y="1714488"/>
            <a:ext cx="8201028" cy="2398719"/>
          </a:xfrm>
        </p:spPr>
        <p:txBody>
          <a:bodyPr>
            <a:noAutofit/>
          </a:bodyPr>
          <a:lstStyle/>
          <a:p>
            <a:r>
              <a:rPr lang="en-GB" sz="5000" dirty="0"/>
              <a:t>English as an Additional Language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034" y="1285861"/>
            <a:ext cx="7958166" cy="2314590"/>
          </a:xfrm>
        </p:spPr>
        <p:txBody>
          <a:bodyPr>
            <a:normAutofit/>
          </a:bodyPr>
          <a:lstStyle/>
          <a:p>
            <a:r>
              <a:rPr lang="en-GB" sz="4800" dirty="0"/>
              <a:t>How did that make you feel?</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229600" cy="6215106"/>
          </a:xfrm>
        </p:spPr>
        <p:txBody>
          <a:bodyPr>
            <a:normAutofit fontScale="92500" lnSpcReduction="20000"/>
          </a:bodyPr>
          <a:lstStyle/>
          <a:p>
            <a:pPr algn="ctr">
              <a:buNone/>
            </a:pPr>
            <a:r>
              <a:rPr lang="en-GB" sz="3800" b="1" u="sng" dirty="0"/>
              <a:t>Introduction</a:t>
            </a:r>
          </a:p>
          <a:p>
            <a:pPr algn="ctr">
              <a:buNone/>
            </a:pPr>
            <a:endParaRPr lang="en-GB" sz="3800" dirty="0"/>
          </a:p>
          <a:p>
            <a:pPr algn="ctr"/>
            <a:r>
              <a:rPr lang="en-GB" dirty="0"/>
              <a:t>What is E.A.L.?</a:t>
            </a:r>
          </a:p>
          <a:p>
            <a:pPr algn="ctr"/>
            <a:r>
              <a:rPr lang="en-GB" dirty="0"/>
              <a:t>Is it an inclusion/S.E.N. issue?</a:t>
            </a:r>
          </a:p>
          <a:p>
            <a:pPr>
              <a:buNone/>
            </a:pPr>
            <a:endParaRPr lang="en-GB" dirty="0"/>
          </a:p>
          <a:p>
            <a:pPr algn="ctr">
              <a:buNone/>
            </a:pPr>
            <a:r>
              <a:rPr lang="en-GB" sz="3800" b="1" u="sng" dirty="0"/>
              <a:t>Strategies</a:t>
            </a:r>
          </a:p>
          <a:p>
            <a:pPr algn="ctr">
              <a:buNone/>
            </a:pPr>
            <a:endParaRPr lang="en-GB" dirty="0"/>
          </a:p>
          <a:p>
            <a:pPr algn="ctr">
              <a:buNone/>
            </a:pPr>
            <a:r>
              <a:rPr lang="en-GB" u="sng" dirty="0"/>
              <a:t>The pack includes information on how to: </a:t>
            </a:r>
          </a:p>
          <a:p>
            <a:pPr algn="ctr">
              <a:buFont typeface="Courier New" pitchFamily="49" charset="0"/>
              <a:buChar char="o"/>
            </a:pPr>
            <a:r>
              <a:rPr lang="en-GB" dirty="0"/>
              <a:t>Establish personal relationships</a:t>
            </a:r>
          </a:p>
          <a:p>
            <a:pPr algn="ctr">
              <a:buFont typeface="Courier New" pitchFamily="49" charset="0"/>
              <a:buChar char="o"/>
            </a:pPr>
            <a:r>
              <a:rPr lang="en-GB" dirty="0"/>
              <a:t> Make life easier both within the classroom and outside of it</a:t>
            </a:r>
          </a:p>
          <a:p>
            <a:pPr algn="ctr">
              <a:buFont typeface="Courier New" pitchFamily="49" charset="0"/>
              <a:buChar char="o"/>
            </a:pPr>
            <a:r>
              <a:rPr lang="en-GB" dirty="0"/>
              <a:t>Set work which will provide the most benefit to the child</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2852"/>
            <a:ext cx="8229600" cy="6429420"/>
          </a:xfrm>
        </p:spPr>
        <p:txBody>
          <a:bodyPr>
            <a:normAutofit/>
          </a:bodyPr>
          <a:lstStyle/>
          <a:p>
            <a:pPr algn="ctr">
              <a:buNone/>
            </a:pPr>
            <a:r>
              <a:rPr lang="en-GB" sz="3500" b="1" u="sng" dirty="0"/>
              <a:t>Resources</a:t>
            </a:r>
          </a:p>
          <a:p>
            <a:pPr algn="ctr">
              <a:buNone/>
            </a:pPr>
            <a:endParaRPr lang="en-GB" sz="3500" b="1" u="sng" dirty="0"/>
          </a:p>
          <a:p>
            <a:pPr algn="ctr"/>
            <a:r>
              <a:rPr lang="en-GB" sz="3000" dirty="0"/>
              <a:t>The pack includes advice on handy things to keep in the classroom such as:</a:t>
            </a:r>
          </a:p>
          <a:p>
            <a:pPr algn="ctr">
              <a:buFont typeface="Courier New" pitchFamily="49" charset="0"/>
              <a:buChar char="o"/>
            </a:pPr>
            <a:r>
              <a:rPr lang="en-GB" sz="3000" dirty="0"/>
              <a:t>dual language dictionaries </a:t>
            </a:r>
          </a:p>
          <a:p>
            <a:pPr algn="ctr">
              <a:buFont typeface="Courier New" pitchFamily="49" charset="0"/>
              <a:buChar char="o"/>
            </a:pPr>
            <a:r>
              <a:rPr lang="en-GB" sz="3000" dirty="0"/>
              <a:t>multi-language signs</a:t>
            </a:r>
          </a:p>
          <a:p>
            <a:pPr algn="ctr">
              <a:buFont typeface="Courier New" pitchFamily="49" charset="0"/>
              <a:buChar char="o"/>
            </a:pPr>
            <a:r>
              <a:rPr lang="en-GB" sz="3000" dirty="0"/>
              <a:t>displays of multi-cultural artefacts</a:t>
            </a:r>
          </a:p>
          <a:p>
            <a:pPr algn="ctr">
              <a:buNone/>
            </a:pPr>
            <a:endParaRPr lang="en-GB" sz="3000" dirty="0"/>
          </a:p>
          <a:p>
            <a:pPr algn="ctr"/>
            <a:r>
              <a:rPr lang="en-GB" sz="3000" dirty="0"/>
              <a:t>It also includes a list of useful websites which provide both information and resources.</a:t>
            </a:r>
          </a:p>
          <a:p>
            <a:pPr>
              <a:buNone/>
            </a:pPr>
            <a:endParaRPr lang="en-GB" sz="3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8604"/>
            <a:ext cx="8229600" cy="5697559"/>
          </a:xfrm>
        </p:spPr>
        <p:txBody>
          <a:bodyPr>
            <a:normAutofit/>
          </a:bodyPr>
          <a:lstStyle/>
          <a:p>
            <a:pPr algn="ctr">
              <a:buNone/>
            </a:pPr>
            <a:r>
              <a:rPr lang="en-GB" sz="3500" b="1" u="sng" dirty="0"/>
              <a:t>Further considerations…</a:t>
            </a:r>
          </a:p>
          <a:p>
            <a:pPr algn="ctr">
              <a:buNone/>
            </a:pPr>
            <a:endParaRPr lang="en-GB" sz="3500" b="1" u="sng" dirty="0"/>
          </a:p>
          <a:p>
            <a:pPr algn="ctr"/>
            <a:r>
              <a:rPr lang="en-GB" sz="3000" dirty="0"/>
              <a:t>Research the family’s culture/backgrounds/reasons for moving.</a:t>
            </a:r>
          </a:p>
          <a:p>
            <a:pPr algn="ctr"/>
            <a:r>
              <a:rPr lang="en-GB" sz="3000" dirty="0"/>
              <a:t>Be wary of using interventions – a child with EAL can benefit most by being in the classroom.</a:t>
            </a:r>
          </a:p>
          <a:p>
            <a:pPr algn="ctr"/>
            <a:r>
              <a:rPr lang="en-GB" sz="3000" dirty="0"/>
              <a:t>The pack contains advice on further possible issues including how best to deal with other children’s questions and curiosity.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Extra information covered...</a:t>
            </a:r>
            <a:endParaRPr lang="en-GB" dirty="0"/>
          </a:p>
        </p:txBody>
      </p:sp>
      <p:sp>
        <p:nvSpPr>
          <p:cNvPr id="3" name="Content Placeholder 2"/>
          <p:cNvSpPr>
            <a:spLocks noGrp="1"/>
          </p:cNvSpPr>
          <p:nvPr>
            <p:ph idx="1"/>
          </p:nvPr>
        </p:nvSpPr>
        <p:spPr/>
        <p:txBody>
          <a:bodyPr/>
          <a:lstStyle/>
          <a:p>
            <a:r>
              <a:rPr lang="en-GB" dirty="0" smtClean="0"/>
              <a:t>Autism</a:t>
            </a:r>
          </a:p>
          <a:p>
            <a:r>
              <a:rPr lang="en-GB" dirty="0" smtClean="0"/>
              <a:t>Hearing impairment</a:t>
            </a:r>
          </a:p>
          <a:p>
            <a:r>
              <a:rPr lang="en-GB" dirty="0" smtClean="0"/>
              <a:t>Visual impairment</a:t>
            </a:r>
          </a:p>
          <a:p>
            <a:r>
              <a:rPr lang="en-GB" dirty="0" smtClean="0"/>
              <a:t>General advice</a:t>
            </a:r>
          </a:p>
          <a:p>
            <a:r>
              <a:rPr lang="en-GB" dirty="0" smtClean="0"/>
              <a:t>Planning Checklist </a:t>
            </a:r>
          </a:p>
          <a:p>
            <a:r>
              <a:rPr lang="en-GB" dirty="0" smtClean="0"/>
              <a:t>Checklists from book</a:t>
            </a:r>
          </a:p>
          <a:p>
            <a:r>
              <a:rPr lang="en-GB" dirty="0" smtClean="0"/>
              <a:t>Activities</a:t>
            </a:r>
          </a:p>
          <a:p>
            <a:endParaRPr lang="en-GB"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Remember how you felt?</a:t>
            </a:r>
          </a:p>
        </p:txBody>
      </p:sp>
      <p:sp>
        <p:nvSpPr>
          <p:cNvPr id="3" name="Content Placeholder 2"/>
          <p:cNvSpPr>
            <a:spLocks noGrp="1"/>
          </p:cNvSpPr>
          <p:nvPr>
            <p:ph idx="1"/>
          </p:nvPr>
        </p:nvSpPr>
        <p:spPr/>
        <p:txBody>
          <a:bodyPr/>
          <a:lstStyle/>
          <a:p>
            <a:pPr>
              <a:buNone/>
            </a:pPr>
            <a:r>
              <a:rPr lang="en-GB" dirty="0"/>
              <a:t>	Hello and thank you for coming, we are here to talk to you about inclusion. I am signing to you in BSL, if you don’t understand what I am saying to you then you now know how some children in your class may feel.</a:t>
            </a:r>
          </a:p>
          <a:p>
            <a:pPr>
              <a:buNone/>
            </a:pPr>
            <a:endParaRPr lang="en-GB" dirty="0"/>
          </a:p>
          <a:p>
            <a:pPr>
              <a:buNone/>
            </a:pPr>
            <a:r>
              <a:rPr lang="en-GB" dirty="0"/>
              <a:t>	Thank you for listening.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EVERY child should be valued!</a:t>
            </a:r>
            <a:endParaRPr lang="en-GB" dirty="0"/>
          </a:p>
        </p:txBody>
      </p:sp>
      <p:pic>
        <p:nvPicPr>
          <p:cNvPr id="4" name="Content Placeholder 3" descr="happy-children.jpg"/>
          <p:cNvPicPr>
            <a:picLocks noGrp="1" noChangeAspect="1"/>
          </p:cNvPicPr>
          <p:nvPr>
            <p:ph idx="1"/>
          </p:nvPr>
        </p:nvPicPr>
        <p:blipFill>
          <a:blip r:embed="rId2" cstate="print"/>
          <a:stretch>
            <a:fillRect/>
          </a:stretch>
        </p:blipFill>
        <p:spPr>
          <a:xfrm>
            <a:off x="2214546" y="1587930"/>
            <a:ext cx="4572032" cy="4697293"/>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714356"/>
            <a:ext cx="6400800" cy="5857916"/>
          </a:xfrm>
        </p:spPr>
        <p:txBody>
          <a:bodyPr>
            <a:normAutofit lnSpcReduction="10000"/>
          </a:bodyPr>
          <a:lstStyle/>
          <a:p>
            <a:r>
              <a:rPr lang="en-GB" sz="7200" dirty="0">
                <a:solidFill>
                  <a:schemeClr val="tx1"/>
                </a:solidFill>
                <a:latin typeface="Comic Sans MS" pitchFamily="66" charset="0"/>
              </a:rPr>
              <a:t>Tips and hints for dealing with global delay in your classroom</a:t>
            </a:r>
          </a:p>
          <a:p>
            <a:r>
              <a:rPr lang="en-GB" sz="2200" dirty="0">
                <a:solidFill>
                  <a:schemeClr val="tx1"/>
                </a:solidFill>
                <a:latin typeface="Comic Sans MS" pitchFamily="66" charset="0"/>
              </a:rPr>
              <a:t>From: </a:t>
            </a:r>
            <a:r>
              <a:rPr lang="en-GB" sz="1700" dirty="0">
                <a:solidFill>
                  <a:srgbClr val="002060"/>
                </a:solidFill>
                <a:latin typeface="Comic Sans MS" pitchFamily="66" charset="0"/>
              </a:rPr>
              <a:t>www.noahsark.net.au/PDF/global_developmental_delay.pdf</a:t>
            </a:r>
          </a:p>
          <a:p>
            <a:endParaRPr lang="en-GB" sz="7200" dirty="0">
              <a:solidFill>
                <a:schemeClr val="tx1"/>
              </a:solidFill>
              <a:latin typeface="Comic Sans MS"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68412"/>
          </a:xfrm>
        </p:spPr>
        <p:txBody>
          <a:bodyPr>
            <a:normAutofit/>
          </a:bodyPr>
          <a:lstStyle/>
          <a:p>
            <a:r>
              <a:rPr lang="en-GB" sz="3200" dirty="0">
                <a:latin typeface="Comic Sans MS" pitchFamily="66" charset="0"/>
              </a:rPr>
              <a:t>Global Developmental Delay. </a:t>
            </a:r>
          </a:p>
        </p:txBody>
      </p:sp>
      <p:sp>
        <p:nvSpPr>
          <p:cNvPr id="3" name="Content Placeholder 2"/>
          <p:cNvSpPr>
            <a:spLocks noGrp="1"/>
          </p:cNvSpPr>
          <p:nvPr>
            <p:ph idx="1"/>
          </p:nvPr>
        </p:nvSpPr>
        <p:spPr>
          <a:xfrm>
            <a:off x="428596" y="1643050"/>
            <a:ext cx="8229600" cy="4071966"/>
          </a:xfrm>
        </p:spPr>
        <p:txBody>
          <a:bodyPr>
            <a:normAutofit lnSpcReduction="10000"/>
          </a:bodyPr>
          <a:lstStyle/>
          <a:p>
            <a:pPr>
              <a:buNone/>
            </a:pPr>
            <a:r>
              <a:rPr lang="en-GB" sz="3600" dirty="0">
                <a:latin typeface="Comic Sans MS" pitchFamily="66" charset="0"/>
              </a:rPr>
              <a:t>	</a:t>
            </a:r>
            <a:r>
              <a:rPr lang="en-GB" sz="2400" dirty="0">
                <a:latin typeface="Comic Sans MS" pitchFamily="66" charset="0"/>
              </a:rPr>
              <a:t>A </a:t>
            </a:r>
            <a:r>
              <a:rPr lang="en-GB" sz="2400" b="1" dirty="0">
                <a:latin typeface="Comic Sans MS" pitchFamily="66" charset="0"/>
              </a:rPr>
              <a:t>developmental delay</a:t>
            </a:r>
            <a:r>
              <a:rPr lang="en-GB" sz="2400" dirty="0">
                <a:latin typeface="Comic Sans MS" pitchFamily="66" charset="0"/>
              </a:rPr>
              <a:t> occurs when a child has the delayed achievement of one or more of their milestones. </a:t>
            </a:r>
          </a:p>
          <a:p>
            <a:pPr algn="ctr">
              <a:buNone/>
            </a:pPr>
            <a:r>
              <a:rPr lang="en-GB" sz="2400" dirty="0">
                <a:latin typeface="Comic Sans MS" pitchFamily="66" charset="0"/>
              </a:rPr>
              <a:t>Indicators may include:</a:t>
            </a:r>
          </a:p>
          <a:p>
            <a:pPr algn="ctr"/>
            <a:r>
              <a:rPr lang="en-GB" sz="2400" dirty="0">
                <a:latin typeface="Comic Sans MS" pitchFamily="66" charset="0"/>
              </a:rPr>
              <a:t>Temper tantrums</a:t>
            </a:r>
          </a:p>
          <a:p>
            <a:pPr algn="ctr"/>
            <a:r>
              <a:rPr lang="en-GB" sz="2400" dirty="0">
                <a:latin typeface="Comic Sans MS" pitchFamily="66" charset="0"/>
              </a:rPr>
              <a:t>Aggressiveness</a:t>
            </a:r>
          </a:p>
          <a:p>
            <a:pPr algn="ctr"/>
            <a:r>
              <a:rPr lang="en-GB" sz="2400" dirty="0">
                <a:latin typeface="Comic Sans MS" pitchFamily="66" charset="0"/>
              </a:rPr>
              <a:t>Inappropriate behaviour </a:t>
            </a:r>
          </a:p>
          <a:p>
            <a:pPr algn="ctr"/>
            <a:r>
              <a:rPr lang="en-GB" sz="2400" dirty="0">
                <a:latin typeface="Comic Sans MS" pitchFamily="66" charset="0"/>
              </a:rPr>
              <a:t>Poor language skills</a:t>
            </a:r>
          </a:p>
          <a:p>
            <a:pPr algn="ctr"/>
            <a:r>
              <a:rPr lang="en-GB" sz="2400" dirty="0">
                <a:latin typeface="Comic Sans MS" pitchFamily="66" charset="0"/>
              </a:rPr>
              <a:t>Impulsiveness</a:t>
            </a:r>
          </a:p>
          <a:p>
            <a:pPr algn="ctr"/>
            <a:r>
              <a:rPr lang="en-GB" sz="2400" dirty="0">
                <a:latin typeface="Comic Sans MS" pitchFamily="66" charset="0"/>
              </a:rPr>
              <a:t>Poor social skills/judgement </a:t>
            </a:r>
          </a:p>
          <a:p>
            <a:pPr>
              <a:buNone/>
            </a:pPr>
            <a:endParaRPr lang="en-GB" sz="3600" dirty="0">
              <a:latin typeface="Comic Sans MS" pitchFamily="66" charset="0"/>
            </a:endParaRPr>
          </a:p>
          <a:p>
            <a:pPr>
              <a:buNone/>
            </a:pPr>
            <a:endParaRPr lang="en-GB" sz="3600" dirty="0">
              <a:latin typeface="Comic Sans MS" pitchFamily="66"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96974"/>
          </a:xfrm>
        </p:spPr>
        <p:txBody>
          <a:bodyPr>
            <a:normAutofit/>
          </a:bodyPr>
          <a:lstStyle/>
          <a:p>
            <a:r>
              <a:rPr lang="en-GB" sz="3600" u="sng" dirty="0">
                <a:latin typeface="Comic Sans MS" pitchFamily="66" charset="0"/>
              </a:rPr>
              <a:t>Strategies. </a:t>
            </a:r>
          </a:p>
        </p:txBody>
      </p:sp>
      <p:sp>
        <p:nvSpPr>
          <p:cNvPr id="3" name="Content Placeholder 2"/>
          <p:cNvSpPr>
            <a:spLocks noGrp="1"/>
          </p:cNvSpPr>
          <p:nvPr>
            <p:ph idx="1"/>
          </p:nvPr>
        </p:nvSpPr>
        <p:spPr>
          <a:xfrm>
            <a:off x="428596" y="1428736"/>
            <a:ext cx="8229600" cy="4786346"/>
          </a:xfrm>
        </p:spPr>
        <p:txBody>
          <a:bodyPr>
            <a:normAutofit/>
          </a:bodyPr>
          <a:lstStyle/>
          <a:p>
            <a:pPr>
              <a:buNone/>
            </a:pPr>
            <a:endParaRPr lang="en-GB" sz="2000" u="sng" dirty="0">
              <a:latin typeface="Comic Sans MS" pitchFamily="66" charset="0"/>
            </a:endParaRPr>
          </a:p>
          <a:p>
            <a:pPr>
              <a:buNone/>
            </a:pPr>
            <a:r>
              <a:rPr lang="en-GB" sz="2000" u="sng" dirty="0">
                <a:latin typeface="Comic Sans MS" pitchFamily="66" charset="0"/>
              </a:rPr>
              <a:t>Social Development</a:t>
            </a:r>
          </a:p>
          <a:p>
            <a:r>
              <a:rPr lang="en-GB" sz="2000" dirty="0">
                <a:latin typeface="Comic Sans MS" pitchFamily="66" charset="0"/>
              </a:rPr>
              <a:t>Value and acknowledge child’s efforts.</a:t>
            </a:r>
          </a:p>
          <a:p>
            <a:pPr>
              <a:buNone/>
            </a:pPr>
            <a:r>
              <a:rPr lang="en-GB" sz="2000" u="sng" dirty="0">
                <a:latin typeface="Comic Sans MS" pitchFamily="66" charset="0"/>
              </a:rPr>
              <a:t>Physical Development</a:t>
            </a:r>
          </a:p>
          <a:p>
            <a:r>
              <a:rPr lang="en-GB" sz="2000" dirty="0">
                <a:latin typeface="Comic Sans MS" pitchFamily="66" charset="0"/>
              </a:rPr>
              <a:t>Plan for fine motor development with adaptive equipment. E.g. non slip mat under drawing paper, thick crayons, thick handled paint brushes (easier to grasp).</a:t>
            </a:r>
          </a:p>
          <a:p>
            <a:pPr>
              <a:buNone/>
            </a:pPr>
            <a:r>
              <a:rPr lang="en-GB" sz="2000" u="sng" dirty="0">
                <a:latin typeface="Comic Sans MS" pitchFamily="66" charset="0"/>
              </a:rPr>
              <a:t>Language</a:t>
            </a:r>
          </a:p>
          <a:p>
            <a:r>
              <a:rPr lang="en-GB" sz="2000" dirty="0">
                <a:latin typeface="Comic Sans MS" pitchFamily="66" charset="0"/>
              </a:rPr>
              <a:t>Minimise the amount of instructions in one statement to allow child to gain an understanding of what is being said.</a:t>
            </a:r>
          </a:p>
          <a:p>
            <a:pPr>
              <a:buNone/>
            </a:pPr>
            <a:r>
              <a:rPr lang="en-GB" sz="2000" u="sng" dirty="0">
                <a:latin typeface="Comic Sans MS" pitchFamily="66" charset="0"/>
              </a:rPr>
              <a:t>Cognitive</a:t>
            </a:r>
          </a:p>
          <a:p>
            <a:r>
              <a:rPr lang="en-GB" sz="2000" dirty="0">
                <a:latin typeface="Comic Sans MS" pitchFamily="66" charset="0"/>
              </a:rPr>
              <a:t>Gain information from parents about child’s likes, interests and dislikes.</a:t>
            </a:r>
          </a:p>
          <a:p>
            <a:pPr>
              <a:buNone/>
            </a:pPr>
            <a:endParaRPr lang="en-GB" sz="2000" u="sng" dirty="0">
              <a:latin typeface="Comic Sans MS" pitchFamily="66" charset="0"/>
            </a:endParaRPr>
          </a:p>
          <a:p>
            <a:pPr>
              <a:buNone/>
            </a:pPr>
            <a:endParaRPr lang="en-GB" sz="2000" u="sng" dirty="0">
              <a:latin typeface="Comic Sans MS" pitchFamily="66" charset="0"/>
            </a:endParaRPr>
          </a:p>
          <a:p>
            <a:pPr>
              <a:buNone/>
            </a:pPr>
            <a:endParaRPr lang="en-GB" sz="2000" u="sng" dirty="0">
              <a:latin typeface="Comic Sans MS" pitchFamily="66" charset="0"/>
            </a:endParaRPr>
          </a:p>
          <a:p>
            <a:pPr>
              <a:buNone/>
            </a:pPr>
            <a:endParaRPr lang="en-GB" sz="2000" u="sng" dirty="0">
              <a:latin typeface="Comic Sans MS"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Comic Sans MS" pitchFamily="66" charset="0"/>
              </a:rPr>
              <a:t>Resources</a:t>
            </a:r>
          </a:p>
        </p:txBody>
      </p:sp>
      <p:sp>
        <p:nvSpPr>
          <p:cNvPr id="3" name="Content Placeholder 2"/>
          <p:cNvSpPr>
            <a:spLocks noGrp="1"/>
          </p:cNvSpPr>
          <p:nvPr>
            <p:ph idx="1"/>
          </p:nvPr>
        </p:nvSpPr>
        <p:spPr/>
        <p:txBody>
          <a:bodyPr>
            <a:noAutofit/>
          </a:bodyPr>
          <a:lstStyle/>
          <a:p>
            <a:r>
              <a:rPr lang="en-GB" sz="2400" dirty="0">
                <a:latin typeface="Comic Sans MS" pitchFamily="66" charset="0"/>
              </a:rPr>
              <a:t>Visual timetables</a:t>
            </a:r>
          </a:p>
          <a:p>
            <a:r>
              <a:rPr lang="en-GB" sz="2400" dirty="0">
                <a:latin typeface="Comic Sans MS" pitchFamily="66" charset="0"/>
              </a:rPr>
              <a:t>Thick crayons</a:t>
            </a:r>
          </a:p>
          <a:p>
            <a:r>
              <a:rPr lang="en-GB" sz="2400" dirty="0">
                <a:latin typeface="Comic Sans MS" pitchFamily="66" charset="0"/>
              </a:rPr>
              <a:t>Non slip mats</a:t>
            </a:r>
          </a:p>
          <a:p>
            <a:r>
              <a:rPr lang="en-GB" sz="2400" dirty="0">
                <a:latin typeface="Comic Sans MS" pitchFamily="66" charset="0"/>
              </a:rPr>
              <a:t>Visual cues </a:t>
            </a:r>
          </a:p>
          <a:p>
            <a:r>
              <a:rPr lang="en-GB" sz="2400" dirty="0">
                <a:latin typeface="Comic Sans MS" pitchFamily="66" charset="0"/>
              </a:rPr>
              <a:t>Sequencing cards</a:t>
            </a:r>
          </a:p>
          <a:p>
            <a:r>
              <a:rPr lang="en-GB" sz="2400" dirty="0">
                <a:latin typeface="Comic Sans MS" pitchFamily="66" charset="0"/>
              </a:rPr>
              <a:t>Puppets/pictures</a:t>
            </a:r>
          </a:p>
          <a:p>
            <a:r>
              <a:rPr lang="en-GB" sz="2400" dirty="0" err="1">
                <a:latin typeface="Comic Sans MS" pitchFamily="66" charset="0"/>
                <a:hlinkClick r:id="rId2"/>
              </a:rPr>
              <a:t>www.noahsark.net.au/PDF/global_developmental_delay.pdf</a:t>
            </a:r>
            <a:endParaRPr lang="en-GB" sz="2400" dirty="0">
              <a:latin typeface="Comic Sans MS" pitchFamily="66" charset="0"/>
            </a:endParaRPr>
          </a:p>
          <a:p>
            <a:r>
              <a:rPr lang="en-GB" sz="2400" dirty="0">
                <a:latin typeface="Comic Sans MS" pitchFamily="66" charset="0"/>
              </a:rPr>
              <a:t>‘Answers to questions teachers ask about sensory integration’ </a:t>
            </a:r>
            <a:r>
              <a:rPr lang="en-GB" sz="2400" dirty="0" err="1">
                <a:latin typeface="Comic Sans MS" pitchFamily="66" charset="0"/>
              </a:rPr>
              <a:t>Koomer</a:t>
            </a:r>
            <a:r>
              <a:rPr lang="en-GB" sz="2400" dirty="0">
                <a:latin typeface="Comic Sans MS" pitchFamily="66" charset="0"/>
              </a:rPr>
              <a:t> </a:t>
            </a:r>
            <a:r>
              <a:rPr lang="en-GB" sz="2400" i="1" dirty="0">
                <a:latin typeface="Comic Sans MS" pitchFamily="66" charset="0"/>
              </a:rPr>
              <a:t>et al </a:t>
            </a:r>
          </a:p>
          <a:p>
            <a:r>
              <a:rPr lang="en-GB" sz="2400" dirty="0">
                <a:latin typeface="Comic Sans MS" pitchFamily="66" charset="0"/>
              </a:rPr>
              <a:t>Further resources found in information pack.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Comic Sans MS" pitchFamily="66" charset="0"/>
              </a:rPr>
              <a:t>MUSTS…</a:t>
            </a:r>
          </a:p>
        </p:txBody>
      </p:sp>
      <p:sp>
        <p:nvSpPr>
          <p:cNvPr id="3" name="Content Placeholder 2"/>
          <p:cNvSpPr>
            <a:spLocks noGrp="1"/>
          </p:cNvSpPr>
          <p:nvPr>
            <p:ph idx="1"/>
          </p:nvPr>
        </p:nvSpPr>
        <p:spPr/>
        <p:txBody>
          <a:bodyPr/>
          <a:lstStyle/>
          <a:p>
            <a:r>
              <a:rPr lang="en-GB" dirty="0">
                <a:latin typeface="Comic Sans MS" pitchFamily="66" charset="0"/>
              </a:rPr>
              <a:t>Get to know the child!</a:t>
            </a:r>
          </a:p>
          <a:p>
            <a:r>
              <a:rPr lang="en-GB" dirty="0">
                <a:latin typeface="Comic Sans MS" pitchFamily="66" charset="0"/>
              </a:rPr>
              <a:t>Get to know that parents/guardian.</a:t>
            </a:r>
          </a:p>
          <a:p>
            <a:r>
              <a:rPr lang="en-GB" dirty="0">
                <a:latin typeface="Comic Sans MS" pitchFamily="66" charset="0"/>
              </a:rPr>
              <a:t>Get a good understanding of the child’s needs.</a:t>
            </a:r>
          </a:p>
          <a:p>
            <a:r>
              <a:rPr lang="en-GB" dirty="0">
                <a:latin typeface="Comic Sans MS" pitchFamily="66" charset="0"/>
              </a:rPr>
              <a:t>Become an expert!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GB" sz="7200" b="1" dirty="0"/>
              <a:t>Gifted and Talented Children</a:t>
            </a:r>
          </a:p>
        </p:txBody>
      </p:sp>
      <p:sp>
        <p:nvSpPr>
          <p:cNvPr id="3" name="Subtitle 2"/>
          <p:cNvSpPr>
            <a:spLocks noGrp="1"/>
          </p:cNvSpPr>
          <p:nvPr>
            <p:ph type="subTitle" idx="1"/>
          </p:nvPr>
        </p:nvSpPr>
        <p:spPr/>
        <p:txBody>
          <a:bodyPr/>
          <a:lstStyle/>
          <a:p>
            <a:endParaRPr lang="en-GB"/>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77340"/>
            <a:ext cx="9144000"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4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'Gifted and talented' describes children and young people with an ability to develop to a level significantly ahead of their year group (or with the potential to develop those abilities):</a:t>
            </a:r>
            <a:endParaRPr kumimoji="0" lang="en-GB" altLang="zh-CN" sz="24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GB" altLang="zh-CN" sz="24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zh-CN" sz="24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'gifted' learners are those who have abilities in one or more academic subjects,</a:t>
            </a:r>
            <a:r>
              <a:rPr kumimoji="0" lang="en-GB" altLang="zh-CN" sz="2400" b="1" i="0" u="none" strike="noStrike" cap="none" normalizeH="0" baseline="0" dirty="0">
                <a:ln>
                  <a:noFill/>
                </a:ln>
                <a:solidFill>
                  <a:srgbClr val="000000"/>
                </a:solidFill>
                <a:effectLst/>
                <a:latin typeface="Arial"/>
                <a:ea typeface="Times New Roman" pitchFamily="18" charset="0"/>
                <a:cs typeface="Times New Roman" pitchFamily="18" charset="0"/>
              </a:rPr>
              <a:t> </a:t>
            </a:r>
            <a:r>
              <a:rPr kumimoji="0" lang="en-GB" altLang="zh-CN" sz="24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like Maths and English </a:t>
            </a:r>
            <a:endParaRPr kumimoji="0" lang="en-GB" altLang="zh-CN" sz="24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GB" altLang="zh-CN" sz="24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zh-CN" sz="24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'talented' learners are those who have practical skills in areas</a:t>
            </a:r>
            <a:r>
              <a:rPr kumimoji="0" lang="en-GB" altLang="zh-CN" sz="2400" b="1" i="0" u="none" strike="noStrike" cap="none" normalizeH="0" baseline="0" dirty="0">
                <a:ln>
                  <a:noFill/>
                </a:ln>
                <a:solidFill>
                  <a:srgbClr val="000000"/>
                </a:solidFill>
                <a:effectLst/>
                <a:latin typeface="Arial"/>
                <a:ea typeface="Times New Roman" pitchFamily="18" charset="0"/>
                <a:cs typeface="Times New Roman" pitchFamily="18" charset="0"/>
              </a:rPr>
              <a:t> </a:t>
            </a:r>
            <a:r>
              <a:rPr kumimoji="0" lang="en-GB" altLang="zh-CN" sz="24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like sport, music, design or creative and performing arts </a:t>
            </a:r>
            <a:endParaRPr kumimoji="0" lang="en-GB" altLang="zh-CN" sz="24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zh-CN" sz="24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zh-CN" sz="24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Skills</a:t>
            </a:r>
            <a:r>
              <a:rPr kumimoji="0" lang="en-GB" altLang="zh-CN" sz="2400" b="1" i="0" u="none" strike="noStrike" cap="none" normalizeH="0" baseline="0" dirty="0">
                <a:ln>
                  <a:noFill/>
                </a:ln>
                <a:solidFill>
                  <a:srgbClr val="000000"/>
                </a:solidFill>
                <a:effectLst/>
                <a:latin typeface="Arial"/>
                <a:ea typeface="Times New Roman" pitchFamily="18" charset="0"/>
                <a:cs typeface="Times New Roman" pitchFamily="18" charset="0"/>
              </a:rPr>
              <a:t> </a:t>
            </a:r>
            <a:r>
              <a:rPr kumimoji="0" lang="en-GB" altLang="zh-CN" sz="24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like leadership, decision-making and organisation are also taken into account when identifying and providing for gifted and talented children.</a:t>
            </a:r>
            <a:endParaRPr kumimoji="0" lang="en-GB" altLang="zh-CN" sz="2400" b="1"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TotalTime>
  <Words>1018</Words>
  <Application>Microsoft Office PowerPoint</Application>
  <PresentationFormat>On-screen Show (4:3)</PresentationFormat>
  <Paragraphs>127</Paragraphs>
  <Slides>25</Slides>
  <Notes>2</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Inclusion</vt:lpstr>
      <vt:lpstr>How did that make you feel?</vt:lpstr>
      <vt:lpstr>Slide 3</vt:lpstr>
      <vt:lpstr>Global Developmental Delay. </vt:lpstr>
      <vt:lpstr>Strategies. </vt:lpstr>
      <vt:lpstr>Resources</vt:lpstr>
      <vt:lpstr>MUSTS…</vt:lpstr>
      <vt:lpstr>Gifted and Talented Children</vt:lpstr>
      <vt:lpstr>Slide 9</vt:lpstr>
      <vt:lpstr>Slide 10</vt:lpstr>
      <vt:lpstr>Slide 11</vt:lpstr>
      <vt:lpstr>Slide 12</vt:lpstr>
      <vt:lpstr>Slide 13</vt:lpstr>
      <vt:lpstr>The term behavioural, emotional and social difficulties (BESD) covers a wide range of SEN. It includes children and young people with emotional disorders, conduct disorders and hyperkinetic disorders (including attention deficit disorder or attention deficit hyperactivity disorder (ADD/ADHD)) and children and young people whose behavioural difficulties may be less obvious, for example, those with anxiety, who self-harm, have school phobia or depression, and those whose behaviour or emotional wellbeing are seen to be deteriorating. </vt:lpstr>
      <vt:lpstr>Slide 15</vt:lpstr>
      <vt:lpstr>Slide 16</vt:lpstr>
      <vt:lpstr>Slide 17</vt:lpstr>
      <vt:lpstr>Slide 18</vt:lpstr>
      <vt:lpstr>English as an Additional Language</vt:lpstr>
      <vt:lpstr>Slide 20</vt:lpstr>
      <vt:lpstr>Slide 21</vt:lpstr>
      <vt:lpstr>Slide 22</vt:lpstr>
      <vt:lpstr>Extra information covered...</vt:lpstr>
      <vt:lpstr>Remember how you felt?</vt:lpstr>
      <vt:lpstr>EVERY child should be valued!</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Alona</dc:creator>
  <cp:lastModifiedBy>Alona</cp:lastModifiedBy>
  <cp:revision>11</cp:revision>
  <dcterms:created xsi:type="dcterms:W3CDTF">2010-02-27T13:37:13Z</dcterms:created>
  <dcterms:modified xsi:type="dcterms:W3CDTF">2010-04-01T09:54:47Z</dcterms:modified>
</cp:coreProperties>
</file>